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2"/>
    <p:sldId id="257" r:id="rId63"/>
    <p:sldId id="258" r:id="rId64"/>
    <p:sldId id="259" r:id="rId65"/>
    <p:sldId id="260" r:id="rId66"/>
    <p:sldId id="261" r:id="rId67"/>
    <p:sldId id="262" r:id="rId68"/>
    <p:sldId id="263" r:id="rId69"/>
    <p:sldId id="264" r:id="rId70"/>
    <p:sldId id="265" r:id="rId71"/>
    <p:sldId id="266" r:id="rId72"/>
    <p:sldId id="267" r:id="rId73"/>
    <p:sldId id="268" r:id="rId74"/>
    <p:sldId id="269" r:id="rId75"/>
    <p:sldId id="270" r:id="rId76"/>
    <p:sldId id="271" r:id="rId77"/>
    <p:sldId id="272" r:id="rId78"/>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DM Sans" charset="1" panose="00000000000000000000"/>
      <p:regular r:id="rId10"/>
    </p:embeddedFont>
    <p:embeddedFont>
      <p:font typeface="DM Sans Bold" charset="1" panose="00000000000000000000"/>
      <p:regular r:id="rId11"/>
    </p:embeddedFont>
    <p:embeddedFont>
      <p:font typeface="DM Sans Italics" charset="1" panose="00000000000000000000"/>
      <p:regular r:id="rId12"/>
    </p:embeddedFont>
    <p:embeddedFont>
      <p:font typeface="DM Sans Bold Italics" charset="1" panose="00000000000000000000"/>
      <p:regular r:id="rId13"/>
    </p:embeddedFont>
    <p:embeddedFont>
      <p:font typeface="Open Sans Extra Bold" charset="1" panose="020B0906030804020204"/>
      <p:regular r:id="rId14"/>
    </p:embeddedFont>
    <p:embeddedFont>
      <p:font typeface="Open Sans Extra Bold Italics" charset="1" panose="020B0906030804020204"/>
      <p:regular r:id="rId15"/>
    </p:embeddedFont>
    <p:embeddedFont>
      <p:font typeface="Moonlight" charset="1" panose="00000000000000000000"/>
      <p:regular r:id="rId16"/>
    </p:embeddedFont>
    <p:embeddedFont>
      <p:font typeface="Moonlight Bold" charset="1" panose="00000000000000000000"/>
      <p:regular r:id="rId17"/>
    </p:embeddedFont>
    <p:embeddedFont>
      <p:font typeface="Canva Sans" charset="1" panose="020B0503030501040103"/>
      <p:regular r:id="rId18"/>
    </p:embeddedFont>
    <p:embeddedFont>
      <p:font typeface="Canva Sans Bold" charset="1" panose="020B0803030501040103"/>
      <p:regular r:id="rId19"/>
    </p:embeddedFont>
    <p:embeddedFont>
      <p:font typeface="Canva Sans Italics" charset="1" panose="020B0503030501040103"/>
      <p:regular r:id="rId20"/>
    </p:embeddedFont>
    <p:embeddedFont>
      <p:font typeface="Canva Sans Bold Italics" charset="1" panose="020B0803030501040103"/>
      <p:regular r:id="rId21"/>
    </p:embeddedFont>
    <p:embeddedFont>
      <p:font typeface="Canva Sans Medium" charset="1" panose="020B0603030501040103"/>
      <p:regular r:id="rId22"/>
    </p:embeddedFont>
    <p:embeddedFont>
      <p:font typeface="Canva Sans Medium Italics" charset="1" panose="020B0603030501040103"/>
      <p:regular r:id="rId23"/>
    </p:embeddedFont>
    <p:embeddedFont>
      <p:font typeface="Poppins" charset="1" panose="00000500000000000000"/>
      <p:regular r:id="rId24"/>
    </p:embeddedFont>
    <p:embeddedFont>
      <p:font typeface="Poppins Bold" charset="1" panose="00000800000000000000"/>
      <p:regular r:id="rId25"/>
    </p:embeddedFont>
    <p:embeddedFont>
      <p:font typeface="Poppins Italics" charset="1" panose="00000500000000000000"/>
      <p:regular r:id="rId26"/>
    </p:embeddedFont>
    <p:embeddedFont>
      <p:font typeface="Poppins Bold Italics" charset="1" panose="00000800000000000000"/>
      <p:regular r:id="rId27"/>
    </p:embeddedFont>
    <p:embeddedFont>
      <p:font typeface="Poppins Thin" charset="1" panose="00000300000000000000"/>
      <p:regular r:id="rId28"/>
    </p:embeddedFont>
    <p:embeddedFont>
      <p:font typeface="Poppins Thin Italics" charset="1" panose="00000300000000000000"/>
      <p:regular r:id="rId29"/>
    </p:embeddedFont>
    <p:embeddedFont>
      <p:font typeface="Poppins Extra-Light" charset="1" panose="00000300000000000000"/>
      <p:regular r:id="rId30"/>
    </p:embeddedFont>
    <p:embeddedFont>
      <p:font typeface="Poppins Extra-Light Italics" charset="1" panose="00000300000000000000"/>
      <p:regular r:id="rId31"/>
    </p:embeddedFont>
    <p:embeddedFont>
      <p:font typeface="Poppins Light" charset="1" panose="00000400000000000000"/>
      <p:regular r:id="rId32"/>
    </p:embeddedFont>
    <p:embeddedFont>
      <p:font typeface="Poppins Light Italics" charset="1" panose="00000400000000000000"/>
      <p:regular r:id="rId33"/>
    </p:embeddedFont>
    <p:embeddedFont>
      <p:font typeface="Poppins Medium" charset="1" panose="00000600000000000000"/>
      <p:regular r:id="rId34"/>
    </p:embeddedFont>
    <p:embeddedFont>
      <p:font typeface="Poppins Medium Italics" charset="1" panose="00000600000000000000"/>
      <p:regular r:id="rId35"/>
    </p:embeddedFont>
    <p:embeddedFont>
      <p:font typeface="Poppins Semi-Bold" charset="1" panose="00000700000000000000"/>
      <p:regular r:id="rId36"/>
    </p:embeddedFont>
    <p:embeddedFont>
      <p:font typeface="Poppins Semi-Bold Italics" charset="1" panose="00000700000000000000"/>
      <p:regular r:id="rId37"/>
    </p:embeddedFont>
    <p:embeddedFont>
      <p:font typeface="Poppins Ultra-Bold" charset="1" panose="00000900000000000000"/>
      <p:regular r:id="rId38"/>
    </p:embeddedFont>
    <p:embeddedFont>
      <p:font typeface="Poppins Ultra-Bold Italics" charset="1" panose="00000900000000000000"/>
      <p:regular r:id="rId39"/>
    </p:embeddedFont>
    <p:embeddedFont>
      <p:font typeface="Poppins Heavy" charset="1" panose="00000A00000000000000"/>
      <p:regular r:id="rId40"/>
    </p:embeddedFont>
    <p:embeddedFont>
      <p:font typeface="Poppins Heavy Italics" charset="1" panose="00000A00000000000000"/>
      <p:regular r:id="rId41"/>
    </p:embeddedFont>
    <p:embeddedFont>
      <p:font typeface="Quicksand" charset="1" panose="00000500000000000000"/>
      <p:regular r:id="rId42"/>
    </p:embeddedFont>
    <p:embeddedFont>
      <p:font typeface="Quicksand Bold" charset="1" panose="00000800000000000000"/>
      <p:regular r:id="rId43"/>
    </p:embeddedFont>
    <p:embeddedFont>
      <p:font typeface="Quicksand Light" charset="1" panose="00000400000000000000"/>
      <p:regular r:id="rId44"/>
    </p:embeddedFont>
    <p:embeddedFont>
      <p:font typeface="Quicksand Medium" charset="1" panose="00000600000000000000"/>
      <p:regular r:id="rId45"/>
    </p:embeddedFont>
    <p:embeddedFont>
      <p:font typeface="Open Sans" charset="1" panose="020B0606030504020204"/>
      <p:regular r:id="rId46"/>
    </p:embeddedFont>
    <p:embeddedFont>
      <p:font typeface="Open Sans Bold" charset="1" panose="020B0806030504020204"/>
      <p:regular r:id="rId47"/>
    </p:embeddedFont>
    <p:embeddedFont>
      <p:font typeface="Open Sans Italics" charset="1" panose="020B0606030504020204"/>
      <p:regular r:id="rId48"/>
    </p:embeddedFont>
    <p:embeddedFont>
      <p:font typeface="Open Sans Bold Italics" charset="1" panose="020B0806030504020204"/>
      <p:regular r:id="rId49"/>
    </p:embeddedFont>
    <p:embeddedFont>
      <p:font typeface="Open Sans Light" charset="1" panose="020B0306030504020204"/>
      <p:regular r:id="rId50"/>
    </p:embeddedFont>
    <p:embeddedFont>
      <p:font typeface="Open Sans Light Italics" charset="1" panose="020B0306030504020204"/>
      <p:regular r:id="rId51"/>
    </p:embeddedFont>
    <p:embeddedFont>
      <p:font typeface="Open Sans Ultra-Bold" charset="1" panose="00000000000000000000"/>
      <p:regular r:id="rId52"/>
    </p:embeddedFont>
    <p:embeddedFont>
      <p:font typeface="Open Sans Ultra-Bold Italics" charset="1" panose="00000000000000000000"/>
      <p:regular r:id="rId53"/>
    </p:embeddedFont>
    <p:embeddedFont>
      <p:font typeface="Be Vietnam" charset="1" panose="00000500000000000000"/>
      <p:regular r:id="rId54"/>
    </p:embeddedFont>
    <p:embeddedFont>
      <p:font typeface="Be Vietnam Italics" charset="1" panose="00000500000000000000"/>
      <p:regular r:id="rId55"/>
    </p:embeddedFont>
    <p:embeddedFont>
      <p:font typeface="Be Vietnam Thin" charset="1" panose="00000200000000000000"/>
      <p:regular r:id="rId56"/>
    </p:embeddedFont>
    <p:embeddedFont>
      <p:font typeface="Be Vietnam Thin Italics" charset="1" panose="00000300000000000000"/>
      <p:regular r:id="rId57"/>
    </p:embeddedFont>
    <p:embeddedFont>
      <p:font typeface="Be Vietnam Medium" charset="1" panose="00000600000000000000"/>
      <p:regular r:id="rId58"/>
    </p:embeddedFont>
    <p:embeddedFont>
      <p:font typeface="Be Vietnam Medium Italics" charset="1" panose="00000600000000000000"/>
      <p:regular r:id="rId59"/>
    </p:embeddedFont>
    <p:embeddedFont>
      <p:font typeface="Be Vietnam Ultra-Bold" charset="1" panose="00000900000000000000"/>
      <p:regular r:id="rId60"/>
    </p:embeddedFont>
    <p:embeddedFont>
      <p:font typeface="Be Vietnam Ultra-Bold Italics" charset="1" panose="00000900000000000000"/>
      <p:regular r:id="rId6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46" Target="fonts/font46.fntdata" Type="http://schemas.openxmlformats.org/officeDocument/2006/relationships/font"/><Relationship Id="rId47" Target="fonts/font47.fntdata" Type="http://schemas.openxmlformats.org/officeDocument/2006/relationships/font"/><Relationship Id="rId48" Target="fonts/font48.fntdata" Type="http://schemas.openxmlformats.org/officeDocument/2006/relationships/font"/><Relationship Id="rId49" Target="fonts/font49.fntdata" Type="http://schemas.openxmlformats.org/officeDocument/2006/relationships/font"/><Relationship Id="rId5" Target="tableStyles.xml" Type="http://schemas.openxmlformats.org/officeDocument/2006/relationships/tableStyles"/><Relationship Id="rId50" Target="fonts/font50.fntdata" Type="http://schemas.openxmlformats.org/officeDocument/2006/relationships/font"/><Relationship Id="rId51" Target="fonts/font51.fntdata" Type="http://schemas.openxmlformats.org/officeDocument/2006/relationships/font"/><Relationship Id="rId52" Target="fonts/font52.fntdata" Type="http://schemas.openxmlformats.org/officeDocument/2006/relationships/font"/><Relationship Id="rId53" Target="fonts/font53.fntdata" Type="http://schemas.openxmlformats.org/officeDocument/2006/relationships/font"/><Relationship Id="rId54" Target="fonts/font54.fntdata" Type="http://schemas.openxmlformats.org/officeDocument/2006/relationships/font"/><Relationship Id="rId55" Target="fonts/font55.fntdata" Type="http://schemas.openxmlformats.org/officeDocument/2006/relationships/font"/><Relationship Id="rId56" Target="fonts/font56.fntdata" Type="http://schemas.openxmlformats.org/officeDocument/2006/relationships/font"/><Relationship Id="rId57" Target="fonts/font57.fntdata" Type="http://schemas.openxmlformats.org/officeDocument/2006/relationships/font"/><Relationship Id="rId58" Target="fonts/font58.fntdata" Type="http://schemas.openxmlformats.org/officeDocument/2006/relationships/font"/><Relationship Id="rId59" Target="fonts/font59.fntdata" Type="http://schemas.openxmlformats.org/officeDocument/2006/relationships/font"/><Relationship Id="rId6" Target="fonts/font6.fntdata" Type="http://schemas.openxmlformats.org/officeDocument/2006/relationships/font"/><Relationship Id="rId60" Target="fonts/font60.fntdata" Type="http://schemas.openxmlformats.org/officeDocument/2006/relationships/font"/><Relationship Id="rId61" Target="fonts/font61.fntdata" Type="http://schemas.openxmlformats.org/officeDocument/2006/relationships/font"/><Relationship Id="rId62" Target="slides/slide1.xml" Type="http://schemas.openxmlformats.org/officeDocument/2006/relationships/slide"/><Relationship Id="rId63" Target="slides/slide2.xml" Type="http://schemas.openxmlformats.org/officeDocument/2006/relationships/slide"/><Relationship Id="rId64" Target="slides/slide3.xml" Type="http://schemas.openxmlformats.org/officeDocument/2006/relationships/slide"/><Relationship Id="rId65" Target="slides/slide4.xml" Type="http://schemas.openxmlformats.org/officeDocument/2006/relationships/slide"/><Relationship Id="rId66" Target="slides/slide5.xml" Type="http://schemas.openxmlformats.org/officeDocument/2006/relationships/slide"/><Relationship Id="rId67" Target="slides/slide6.xml" Type="http://schemas.openxmlformats.org/officeDocument/2006/relationships/slide"/><Relationship Id="rId68" Target="slides/slide7.xml" Type="http://schemas.openxmlformats.org/officeDocument/2006/relationships/slide"/><Relationship Id="rId69" Target="slides/slide8.xml" Type="http://schemas.openxmlformats.org/officeDocument/2006/relationships/slide"/><Relationship Id="rId7" Target="fonts/font7.fntdata" Type="http://schemas.openxmlformats.org/officeDocument/2006/relationships/font"/><Relationship Id="rId70" Target="slides/slide9.xml" Type="http://schemas.openxmlformats.org/officeDocument/2006/relationships/slide"/><Relationship Id="rId71" Target="slides/slide10.xml" Type="http://schemas.openxmlformats.org/officeDocument/2006/relationships/slide"/><Relationship Id="rId72" Target="slides/slide11.xml" Type="http://schemas.openxmlformats.org/officeDocument/2006/relationships/slide"/><Relationship Id="rId73" Target="slides/slide12.xml" Type="http://schemas.openxmlformats.org/officeDocument/2006/relationships/slide"/><Relationship Id="rId74" Target="slides/slide13.xml" Type="http://schemas.openxmlformats.org/officeDocument/2006/relationships/slide"/><Relationship Id="rId75" Target="slides/slide14.xml" Type="http://schemas.openxmlformats.org/officeDocument/2006/relationships/slide"/><Relationship Id="rId76" Target="slides/slide15.xml" Type="http://schemas.openxmlformats.org/officeDocument/2006/relationships/slide"/><Relationship Id="rId77" Target="slides/slide16.xml" Type="http://schemas.openxmlformats.org/officeDocument/2006/relationships/slide"/><Relationship Id="rId78" Target="slides/slide17.xml" Type="http://schemas.openxmlformats.org/officeDocument/2006/relationships/slide"/><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4.jpe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5.jpeg" Type="http://schemas.openxmlformats.org/officeDocument/2006/relationships/image"/><Relationship Id="rId3" Target="../media/image16.jpe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7.jpeg" Type="http://schemas.openxmlformats.org/officeDocument/2006/relationships/image"/><Relationship Id="rId3" Target="../media/image18.jpe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9.jpeg" Type="http://schemas.openxmlformats.org/officeDocument/2006/relationships/image"/><Relationship Id="rId3" Target="../media/image20.jpe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1.jpeg" Type="http://schemas.openxmlformats.org/officeDocument/2006/relationships/image"/><Relationship Id="rId3" Target="../media/image22.jpe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3.jpeg" Type="http://schemas.openxmlformats.org/officeDocument/2006/relationships/image"/><Relationship Id="rId3" Target="../media/image24.jpe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5.jpeg" Type="http://schemas.openxmlformats.org/officeDocument/2006/relationships/image"/><Relationship Id="rId3" Target="../media/image26.jpe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jpe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2.jpe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6F7F9"/>
        </a:solidFill>
      </p:bgPr>
    </p:bg>
    <p:spTree>
      <p:nvGrpSpPr>
        <p:cNvPr id="1" name=""/>
        <p:cNvGrpSpPr/>
        <p:nvPr/>
      </p:nvGrpSpPr>
      <p:grpSpPr>
        <a:xfrm>
          <a:off x="0" y="0"/>
          <a:ext cx="0" cy="0"/>
          <a:chOff x="0" y="0"/>
          <a:chExt cx="0" cy="0"/>
        </a:xfrm>
      </p:grpSpPr>
      <p:grpSp>
        <p:nvGrpSpPr>
          <p:cNvPr name="Group 2" id="2"/>
          <p:cNvGrpSpPr/>
          <p:nvPr/>
        </p:nvGrpSpPr>
        <p:grpSpPr>
          <a:xfrm rot="0">
            <a:off x="-444633" y="9730382"/>
            <a:ext cx="19177267" cy="1113237"/>
            <a:chOff x="0" y="0"/>
            <a:chExt cx="5050803" cy="293198"/>
          </a:xfrm>
        </p:grpSpPr>
        <p:sp>
          <p:nvSpPr>
            <p:cNvPr name="Freeform 3" id="3"/>
            <p:cNvSpPr/>
            <p:nvPr/>
          </p:nvSpPr>
          <p:spPr>
            <a:xfrm flipH="false" flipV="false" rot="0">
              <a:off x="0" y="0"/>
              <a:ext cx="5050803" cy="293198"/>
            </a:xfrm>
            <a:custGeom>
              <a:avLst/>
              <a:gdLst/>
              <a:ahLst/>
              <a:cxnLst/>
              <a:rect r="r" b="b" t="t" l="l"/>
              <a:pathLst>
                <a:path h="293198" w="5050803">
                  <a:moveTo>
                    <a:pt x="0" y="0"/>
                  </a:moveTo>
                  <a:lnTo>
                    <a:pt x="5050803" y="0"/>
                  </a:lnTo>
                  <a:lnTo>
                    <a:pt x="5050803" y="293198"/>
                  </a:lnTo>
                  <a:lnTo>
                    <a:pt x="0" y="293198"/>
                  </a:lnTo>
                  <a:close/>
                </a:path>
              </a:pathLst>
            </a:custGeom>
            <a:solidFill>
              <a:srgbClr val="ED425D"/>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444633" y="-556618"/>
            <a:ext cx="19177267" cy="1113237"/>
            <a:chOff x="0" y="0"/>
            <a:chExt cx="5050803" cy="293198"/>
          </a:xfrm>
        </p:grpSpPr>
        <p:sp>
          <p:nvSpPr>
            <p:cNvPr name="Freeform 6" id="6"/>
            <p:cNvSpPr/>
            <p:nvPr/>
          </p:nvSpPr>
          <p:spPr>
            <a:xfrm flipH="false" flipV="false" rot="0">
              <a:off x="0" y="0"/>
              <a:ext cx="5050803" cy="293198"/>
            </a:xfrm>
            <a:custGeom>
              <a:avLst/>
              <a:gdLst/>
              <a:ahLst/>
              <a:cxnLst/>
              <a:rect r="r" b="b" t="t" l="l"/>
              <a:pathLst>
                <a:path h="293198" w="5050803">
                  <a:moveTo>
                    <a:pt x="0" y="0"/>
                  </a:moveTo>
                  <a:lnTo>
                    <a:pt x="5050803" y="0"/>
                  </a:lnTo>
                  <a:lnTo>
                    <a:pt x="5050803" y="293198"/>
                  </a:lnTo>
                  <a:lnTo>
                    <a:pt x="0" y="293198"/>
                  </a:lnTo>
                  <a:close/>
                </a:path>
              </a:pathLst>
            </a:custGeom>
            <a:solidFill>
              <a:srgbClr val="7347D9"/>
            </a:solidFill>
          </p:spPr>
        </p:sp>
        <p:sp>
          <p:nvSpPr>
            <p:cNvPr name="TextBox 7" id="7"/>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10567027" y="2056542"/>
            <a:ext cx="6880326" cy="6625754"/>
          </a:xfrm>
          <a:custGeom>
            <a:avLst/>
            <a:gdLst/>
            <a:ahLst/>
            <a:cxnLst/>
            <a:rect r="r" b="b" t="t" l="l"/>
            <a:pathLst>
              <a:path h="6625754" w="6880326">
                <a:moveTo>
                  <a:pt x="0" y="0"/>
                </a:moveTo>
                <a:lnTo>
                  <a:pt x="6880326" y="0"/>
                </a:lnTo>
                <a:lnTo>
                  <a:pt x="6880326" y="6625754"/>
                </a:lnTo>
                <a:lnTo>
                  <a:pt x="0" y="6625754"/>
                </a:lnTo>
                <a:lnTo>
                  <a:pt x="0" y="0"/>
                </a:lnTo>
                <a:close/>
              </a:path>
            </a:pathLst>
          </a:custGeom>
          <a:blipFill>
            <a:blip r:embed="rId2"/>
            <a:stretch>
              <a:fillRect l="0" t="0" r="0" b="0"/>
            </a:stretch>
          </a:blipFill>
        </p:spPr>
      </p:sp>
      <p:sp>
        <p:nvSpPr>
          <p:cNvPr name="TextBox 9" id="9"/>
          <p:cNvSpPr txBox="true"/>
          <p:nvPr/>
        </p:nvSpPr>
        <p:spPr>
          <a:xfrm rot="0">
            <a:off x="1219200" y="3930449"/>
            <a:ext cx="8853878" cy="2607076"/>
          </a:xfrm>
          <a:prstGeom prst="rect">
            <a:avLst/>
          </a:prstGeom>
        </p:spPr>
        <p:txBody>
          <a:bodyPr anchor="t" rtlCol="false" tIns="0" lIns="0" bIns="0" rIns="0">
            <a:spAutoFit/>
          </a:bodyPr>
          <a:lstStyle/>
          <a:p>
            <a:pPr algn="ctr" marL="0" indent="0" lvl="0">
              <a:lnSpc>
                <a:spcPts val="10015"/>
              </a:lnSpc>
            </a:pPr>
            <a:r>
              <a:rPr lang="en-US" sz="10015" spc="-420">
                <a:solidFill>
                  <a:srgbClr val="3F1F1A"/>
                </a:solidFill>
                <a:latin typeface="Be Vietnam Ultra-Bold"/>
              </a:rPr>
              <a:t>BUG TRACKING SYSTEM</a:t>
            </a:r>
          </a:p>
        </p:txBody>
      </p:sp>
      <p:sp>
        <p:nvSpPr>
          <p:cNvPr name="TextBox 10" id="10"/>
          <p:cNvSpPr txBox="true"/>
          <p:nvPr/>
        </p:nvSpPr>
        <p:spPr>
          <a:xfrm rot="0">
            <a:off x="1219200" y="983107"/>
            <a:ext cx="8602534" cy="399923"/>
          </a:xfrm>
          <a:prstGeom prst="rect">
            <a:avLst/>
          </a:prstGeom>
        </p:spPr>
        <p:txBody>
          <a:bodyPr anchor="t" rtlCol="false" tIns="0" lIns="0" bIns="0" rIns="0">
            <a:spAutoFit/>
          </a:bodyPr>
          <a:lstStyle/>
          <a:p>
            <a:pPr algn="l" marL="0" indent="0" lvl="0">
              <a:lnSpc>
                <a:spcPts val="3136"/>
              </a:lnSpc>
              <a:spcBef>
                <a:spcPct val="0"/>
              </a:spcBef>
            </a:pPr>
            <a:r>
              <a:rPr lang="en-US" sz="2800" spc="-117">
                <a:solidFill>
                  <a:srgbClr val="3F1F1A"/>
                </a:solidFill>
                <a:latin typeface="Be Vietnam"/>
              </a:rPr>
              <a:t>PRESENTED BY: </a:t>
            </a:r>
            <a:r>
              <a:rPr lang="en-US" sz="2800" spc="-117">
                <a:solidFill>
                  <a:srgbClr val="3F1F1A"/>
                </a:solidFill>
                <a:latin typeface="Be Vietnam Ultra-Bold"/>
              </a:rPr>
              <a:t>WFS HYD 2 TEAM 2</a:t>
            </a:r>
          </a:p>
        </p:txBody>
      </p:sp>
      <p:sp>
        <p:nvSpPr>
          <p:cNvPr name="TextBox 11" id="11"/>
          <p:cNvSpPr txBox="true"/>
          <p:nvPr/>
        </p:nvSpPr>
        <p:spPr>
          <a:xfrm rot="0">
            <a:off x="1219200" y="8923020"/>
            <a:ext cx="8602534" cy="399923"/>
          </a:xfrm>
          <a:prstGeom prst="rect">
            <a:avLst/>
          </a:prstGeom>
        </p:spPr>
        <p:txBody>
          <a:bodyPr anchor="t" rtlCol="false" tIns="0" lIns="0" bIns="0" rIns="0">
            <a:spAutoFit/>
          </a:bodyPr>
          <a:lstStyle/>
          <a:p>
            <a:pPr algn="l" marL="0" indent="0" lvl="0">
              <a:lnSpc>
                <a:spcPts val="3136"/>
              </a:lnSpc>
              <a:spcBef>
                <a:spcPct val="0"/>
              </a:spcBef>
            </a:pPr>
            <a:r>
              <a:rPr lang="en-US" sz="2800" spc="-117">
                <a:solidFill>
                  <a:srgbClr val="3F1F1A"/>
                </a:solidFill>
                <a:latin typeface="Be Vietnam"/>
              </a:rPr>
              <a:t>TEAM NAME: </a:t>
            </a:r>
            <a:r>
              <a:rPr lang="en-US" sz="2800" spc="-117">
                <a:solidFill>
                  <a:srgbClr val="3F1F1A"/>
                </a:solidFill>
                <a:latin typeface="Be Vietnam Ultra-Bold"/>
              </a:rPr>
              <a:t>BUG IT OUT</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016841" y="294326"/>
            <a:ext cx="11271159" cy="8963974"/>
          </a:xfrm>
          <a:custGeom>
            <a:avLst/>
            <a:gdLst/>
            <a:ahLst/>
            <a:cxnLst/>
            <a:rect r="r" b="b" t="t" l="l"/>
            <a:pathLst>
              <a:path h="8963974" w="11271159">
                <a:moveTo>
                  <a:pt x="0" y="0"/>
                </a:moveTo>
                <a:lnTo>
                  <a:pt x="11271159" y="0"/>
                </a:lnTo>
                <a:lnTo>
                  <a:pt x="11271159" y="8963974"/>
                </a:lnTo>
                <a:lnTo>
                  <a:pt x="0" y="8963974"/>
                </a:lnTo>
                <a:lnTo>
                  <a:pt x="0" y="0"/>
                </a:lnTo>
                <a:close/>
              </a:path>
            </a:pathLst>
          </a:custGeom>
          <a:blipFill>
            <a:blip r:embed="rId2"/>
            <a:stretch>
              <a:fillRect l="-42" t="-607" r="-462" b="0"/>
            </a:stretch>
          </a:blipFill>
        </p:spPr>
      </p:sp>
      <p:sp>
        <p:nvSpPr>
          <p:cNvPr name="TextBox 3" id="3"/>
          <p:cNvSpPr txBox="true"/>
          <p:nvPr/>
        </p:nvSpPr>
        <p:spPr>
          <a:xfrm rot="0">
            <a:off x="1221556" y="1797543"/>
            <a:ext cx="5122944" cy="2549840"/>
          </a:xfrm>
          <a:prstGeom prst="rect">
            <a:avLst/>
          </a:prstGeom>
        </p:spPr>
        <p:txBody>
          <a:bodyPr anchor="t" rtlCol="false" tIns="0" lIns="0" bIns="0" rIns="0">
            <a:spAutoFit/>
          </a:bodyPr>
          <a:lstStyle/>
          <a:p>
            <a:pPr marL="0" indent="0" lvl="0">
              <a:lnSpc>
                <a:spcPts val="6667"/>
              </a:lnSpc>
            </a:pPr>
            <a:r>
              <a:rPr lang="en-US" sz="6349">
                <a:solidFill>
                  <a:srgbClr val="000000"/>
                </a:solidFill>
                <a:latin typeface="Canva Sans"/>
              </a:rPr>
              <a:t>ER</a:t>
            </a:r>
            <a:r>
              <a:rPr lang="en-US" sz="6349">
                <a:solidFill>
                  <a:srgbClr val="000000"/>
                </a:solidFill>
                <a:latin typeface="Canva Sans"/>
              </a:rPr>
              <a:t>Diagram for the project</a:t>
            </a:r>
          </a:p>
        </p:txBody>
      </p:sp>
      <p:sp>
        <p:nvSpPr>
          <p:cNvPr name="AutoShape 4" id="4"/>
          <p:cNvSpPr/>
          <p:nvPr/>
        </p:nvSpPr>
        <p:spPr>
          <a:xfrm>
            <a:off x="1221556" y="4931270"/>
            <a:ext cx="5122944" cy="0"/>
          </a:xfrm>
          <a:prstGeom prst="line">
            <a:avLst/>
          </a:prstGeom>
          <a:ln cap="flat" w="38100">
            <a:solidFill>
              <a:srgbClr val="000000"/>
            </a:solidFill>
            <a:prstDash val="solid"/>
            <a:headEnd type="none" len="sm" w="sm"/>
            <a:tailEnd type="none" len="sm" w="sm"/>
          </a:ln>
        </p:spPr>
      </p:sp>
      <p:sp>
        <p:nvSpPr>
          <p:cNvPr name="TextBox 5" id="5"/>
          <p:cNvSpPr txBox="true"/>
          <p:nvPr/>
        </p:nvSpPr>
        <p:spPr>
          <a:xfrm rot="0">
            <a:off x="286484" y="5455145"/>
            <a:ext cx="6461944" cy="1581150"/>
          </a:xfrm>
          <a:prstGeom prst="rect">
            <a:avLst/>
          </a:prstGeom>
        </p:spPr>
        <p:txBody>
          <a:bodyPr anchor="t" rtlCol="false" tIns="0" lIns="0" bIns="0" rIns="0">
            <a:spAutoFit/>
          </a:bodyPr>
          <a:lstStyle/>
          <a:p>
            <a:pPr marL="0" indent="0" lvl="0">
              <a:lnSpc>
                <a:spcPts val="4200"/>
              </a:lnSpc>
            </a:pPr>
            <a:r>
              <a:rPr lang="en-US" sz="3000">
                <a:solidFill>
                  <a:srgbClr val="000000"/>
                </a:solidFill>
                <a:latin typeface="Canva Sans"/>
              </a:rPr>
              <a:t>Here we have shown all the entities, their attributes and relationships among them</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099374" y="4140409"/>
            <a:ext cx="8188626" cy="5117891"/>
          </a:xfrm>
          <a:custGeom>
            <a:avLst/>
            <a:gdLst/>
            <a:ahLst/>
            <a:cxnLst/>
            <a:rect r="r" b="b" t="t" l="l"/>
            <a:pathLst>
              <a:path h="5117891" w="8188626">
                <a:moveTo>
                  <a:pt x="0" y="0"/>
                </a:moveTo>
                <a:lnTo>
                  <a:pt x="8188626" y="0"/>
                </a:lnTo>
                <a:lnTo>
                  <a:pt x="8188626" y="5117891"/>
                </a:lnTo>
                <a:lnTo>
                  <a:pt x="0" y="5117891"/>
                </a:lnTo>
                <a:lnTo>
                  <a:pt x="0" y="0"/>
                </a:lnTo>
                <a:close/>
              </a:path>
            </a:pathLst>
          </a:custGeom>
          <a:blipFill>
            <a:blip r:embed="rId2"/>
            <a:stretch>
              <a:fillRect l="0" t="0" r="0" b="0"/>
            </a:stretch>
          </a:blipFill>
        </p:spPr>
      </p:sp>
      <p:sp>
        <p:nvSpPr>
          <p:cNvPr name="Freeform 3" id="3"/>
          <p:cNvSpPr/>
          <p:nvPr/>
        </p:nvSpPr>
        <p:spPr>
          <a:xfrm flipH="false" flipV="false" rot="0">
            <a:off x="-238417" y="4140409"/>
            <a:ext cx="8411866" cy="5117891"/>
          </a:xfrm>
          <a:custGeom>
            <a:avLst/>
            <a:gdLst/>
            <a:ahLst/>
            <a:cxnLst/>
            <a:rect r="r" b="b" t="t" l="l"/>
            <a:pathLst>
              <a:path h="5117891" w="8411866">
                <a:moveTo>
                  <a:pt x="0" y="0"/>
                </a:moveTo>
                <a:lnTo>
                  <a:pt x="8411866" y="0"/>
                </a:lnTo>
                <a:lnTo>
                  <a:pt x="8411866" y="5117891"/>
                </a:lnTo>
                <a:lnTo>
                  <a:pt x="0" y="5117891"/>
                </a:lnTo>
                <a:lnTo>
                  <a:pt x="0" y="0"/>
                </a:lnTo>
                <a:close/>
              </a:path>
            </a:pathLst>
          </a:custGeom>
          <a:blipFill>
            <a:blip r:embed="rId3"/>
            <a:stretch>
              <a:fillRect l="0" t="-2726" r="0" b="0"/>
            </a:stretch>
          </a:blipFill>
        </p:spPr>
      </p:sp>
      <p:sp>
        <p:nvSpPr>
          <p:cNvPr name="TextBox 4" id="4"/>
          <p:cNvSpPr txBox="true"/>
          <p:nvPr/>
        </p:nvSpPr>
        <p:spPr>
          <a:xfrm rot="0">
            <a:off x="1028700" y="1618337"/>
            <a:ext cx="16230600" cy="1219200"/>
          </a:xfrm>
          <a:prstGeom prst="rect">
            <a:avLst/>
          </a:prstGeom>
        </p:spPr>
        <p:txBody>
          <a:bodyPr anchor="t" rtlCol="false" tIns="0" lIns="0" bIns="0" rIns="0">
            <a:spAutoFit/>
          </a:bodyPr>
          <a:lstStyle/>
          <a:p>
            <a:pPr algn="ctr" marL="0" indent="0" lvl="0">
              <a:lnSpc>
                <a:spcPts val="9600"/>
              </a:lnSpc>
              <a:spcBef>
                <a:spcPct val="0"/>
              </a:spcBef>
            </a:pPr>
            <a:r>
              <a:rPr lang="en-US" sz="8000">
                <a:solidFill>
                  <a:srgbClr val="000000"/>
                </a:solidFill>
                <a:latin typeface="Canva Sans"/>
              </a:rPr>
              <a:t>Project Screenshots</a:t>
            </a:r>
          </a:p>
        </p:txBody>
      </p:sp>
      <p:sp>
        <p:nvSpPr>
          <p:cNvPr name="TextBox 5" id="5"/>
          <p:cNvSpPr txBox="true"/>
          <p:nvPr/>
        </p:nvSpPr>
        <p:spPr>
          <a:xfrm rot="0">
            <a:off x="1028700" y="3003996"/>
            <a:ext cx="16230600" cy="493395"/>
          </a:xfrm>
          <a:prstGeom prst="rect">
            <a:avLst/>
          </a:prstGeom>
        </p:spPr>
        <p:txBody>
          <a:bodyPr anchor="t" rtlCol="false" tIns="0" lIns="0" bIns="0" rIns="0">
            <a:spAutoFit/>
          </a:bodyPr>
          <a:lstStyle/>
          <a:p>
            <a:pPr algn="ctr" marL="0" indent="0" lvl="0">
              <a:lnSpc>
                <a:spcPts val="4199"/>
              </a:lnSpc>
              <a:spcBef>
                <a:spcPct val="0"/>
              </a:spcBef>
            </a:pPr>
            <a:r>
              <a:rPr lang="en-US" sz="2799">
                <a:solidFill>
                  <a:srgbClr val="000000"/>
                </a:solidFill>
                <a:latin typeface="Canva Sans"/>
              </a:rPr>
              <a:t>Login Page</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099374" y="4140409"/>
            <a:ext cx="8188626" cy="5117891"/>
          </a:xfrm>
          <a:custGeom>
            <a:avLst/>
            <a:gdLst/>
            <a:ahLst/>
            <a:cxnLst/>
            <a:rect r="r" b="b" t="t" l="l"/>
            <a:pathLst>
              <a:path h="5117891" w="8188626">
                <a:moveTo>
                  <a:pt x="0" y="0"/>
                </a:moveTo>
                <a:lnTo>
                  <a:pt x="8188626" y="0"/>
                </a:lnTo>
                <a:lnTo>
                  <a:pt x="8188626" y="5117891"/>
                </a:lnTo>
                <a:lnTo>
                  <a:pt x="0" y="5117891"/>
                </a:lnTo>
                <a:lnTo>
                  <a:pt x="0" y="0"/>
                </a:lnTo>
                <a:close/>
              </a:path>
            </a:pathLst>
          </a:custGeom>
          <a:blipFill>
            <a:blip r:embed="rId2"/>
            <a:stretch>
              <a:fillRect l="0" t="0" r="0" b="0"/>
            </a:stretch>
          </a:blipFill>
        </p:spPr>
      </p:sp>
      <p:sp>
        <p:nvSpPr>
          <p:cNvPr name="Freeform 3" id="3"/>
          <p:cNvSpPr/>
          <p:nvPr/>
        </p:nvSpPr>
        <p:spPr>
          <a:xfrm flipH="false" flipV="false" rot="0">
            <a:off x="-238417" y="4140409"/>
            <a:ext cx="8411866" cy="5117891"/>
          </a:xfrm>
          <a:custGeom>
            <a:avLst/>
            <a:gdLst/>
            <a:ahLst/>
            <a:cxnLst/>
            <a:rect r="r" b="b" t="t" l="l"/>
            <a:pathLst>
              <a:path h="5117891" w="8411866">
                <a:moveTo>
                  <a:pt x="0" y="0"/>
                </a:moveTo>
                <a:lnTo>
                  <a:pt x="8411866" y="0"/>
                </a:lnTo>
                <a:lnTo>
                  <a:pt x="8411866" y="5117891"/>
                </a:lnTo>
                <a:lnTo>
                  <a:pt x="0" y="5117891"/>
                </a:lnTo>
                <a:lnTo>
                  <a:pt x="0" y="0"/>
                </a:lnTo>
                <a:close/>
              </a:path>
            </a:pathLst>
          </a:custGeom>
          <a:blipFill>
            <a:blip r:embed="rId3"/>
            <a:stretch>
              <a:fillRect l="0" t="-1363" r="0" b="-1363"/>
            </a:stretch>
          </a:blipFill>
        </p:spPr>
      </p:sp>
      <p:sp>
        <p:nvSpPr>
          <p:cNvPr name="TextBox 4" id="4"/>
          <p:cNvSpPr txBox="true"/>
          <p:nvPr/>
        </p:nvSpPr>
        <p:spPr>
          <a:xfrm rot="0">
            <a:off x="1028700" y="1618337"/>
            <a:ext cx="16230600" cy="1219200"/>
          </a:xfrm>
          <a:prstGeom prst="rect">
            <a:avLst/>
          </a:prstGeom>
        </p:spPr>
        <p:txBody>
          <a:bodyPr anchor="t" rtlCol="false" tIns="0" lIns="0" bIns="0" rIns="0">
            <a:spAutoFit/>
          </a:bodyPr>
          <a:lstStyle/>
          <a:p>
            <a:pPr algn="ctr" marL="0" indent="0" lvl="0">
              <a:lnSpc>
                <a:spcPts val="9600"/>
              </a:lnSpc>
              <a:spcBef>
                <a:spcPct val="0"/>
              </a:spcBef>
            </a:pPr>
            <a:r>
              <a:rPr lang="en-US" sz="8000">
                <a:solidFill>
                  <a:srgbClr val="000000"/>
                </a:solidFill>
                <a:latin typeface="Canva Sans"/>
              </a:rPr>
              <a:t>Project Screenshots</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099374" y="4140409"/>
            <a:ext cx="8188626" cy="5117891"/>
          </a:xfrm>
          <a:custGeom>
            <a:avLst/>
            <a:gdLst/>
            <a:ahLst/>
            <a:cxnLst/>
            <a:rect r="r" b="b" t="t" l="l"/>
            <a:pathLst>
              <a:path h="5117891" w="8188626">
                <a:moveTo>
                  <a:pt x="0" y="0"/>
                </a:moveTo>
                <a:lnTo>
                  <a:pt x="8188626" y="0"/>
                </a:lnTo>
                <a:lnTo>
                  <a:pt x="8188626" y="5117891"/>
                </a:lnTo>
                <a:lnTo>
                  <a:pt x="0" y="5117891"/>
                </a:lnTo>
                <a:lnTo>
                  <a:pt x="0" y="0"/>
                </a:lnTo>
                <a:close/>
              </a:path>
            </a:pathLst>
          </a:custGeom>
          <a:blipFill>
            <a:blip r:embed="rId2"/>
            <a:stretch>
              <a:fillRect l="0" t="0" r="0" b="0"/>
            </a:stretch>
          </a:blipFill>
        </p:spPr>
      </p:sp>
      <p:sp>
        <p:nvSpPr>
          <p:cNvPr name="Freeform 3" id="3"/>
          <p:cNvSpPr/>
          <p:nvPr/>
        </p:nvSpPr>
        <p:spPr>
          <a:xfrm flipH="false" flipV="false" rot="0">
            <a:off x="-238417" y="4140409"/>
            <a:ext cx="8411866" cy="5117891"/>
          </a:xfrm>
          <a:custGeom>
            <a:avLst/>
            <a:gdLst/>
            <a:ahLst/>
            <a:cxnLst/>
            <a:rect r="r" b="b" t="t" l="l"/>
            <a:pathLst>
              <a:path h="5117891" w="8411866">
                <a:moveTo>
                  <a:pt x="0" y="0"/>
                </a:moveTo>
                <a:lnTo>
                  <a:pt x="8411866" y="0"/>
                </a:lnTo>
                <a:lnTo>
                  <a:pt x="8411866" y="5117891"/>
                </a:lnTo>
                <a:lnTo>
                  <a:pt x="0" y="5117891"/>
                </a:lnTo>
                <a:lnTo>
                  <a:pt x="0" y="0"/>
                </a:lnTo>
                <a:close/>
              </a:path>
            </a:pathLst>
          </a:custGeom>
          <a:blipFill>
            <a:blip r:embed="rId3"/>
            <a:stretch>
              <a:fillRect l="0" t="-1363" r="0" b="-1363"/>
            </a:stretch>
          </a:blipFill>
        </p:spPr>
      </p:sp>
      <p:sp>
        <p:nvSpPr>
          <p:cNvPr name="TextBox 4" id="4"/>
          <p:cNvSpPr txBox="true"/>
          <p:nvPr/>
        </p:nvSpPr>
        <p:spPr>
          <a:xfrm rot="0">
            <a:off x="1028700" y="1618337"/>
            <a:ext cx="16230600" cy="1219200"/>
          </a:xfrm>
          <a:prstGeom prst="rect">
            <a:avLst/>
          </a:prstGeom>
        </p:spPr>
        <p:txBody>
          <a:bodyPr anchor="t" rtlCol="false" tIns="0" lIns="0" bIns="0" rIns="0">
            <a:spAutoFit/>
          </a:bodyPr>
          <a:lstStyle/>
          <a:p>
            <a:pPr algn="ctr" marL="0" indent="0" lvl="0">
              <a:lnSpc>
                <a:spcPts val="9600"/>
              </a:lnSpc>
              <a:spcBef>
                <a:spcPct val="0"/>
              </a:spcBef>
            </a:pPr>
            <a:r>
              <a:rPr lang="en-US" sz="8000">
                <a:solidFill>
                  <a:srgbClr val="000000"/>
                </a:solidFill>
                <a:latin typeface="Canva Sans"/>
              </a:rPr>
              <a:t>Project Screenshots</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099374" y="4140409"/>
            <a:ext cx="8188626" cy="5117891"/>
          </a:xfrm>
          <a:custGeom>
            <a:avLst/>
            <a:gdLst/>
            <a:ahLst/>
            <a:cxnLst/>
            <a:rect r="r" b="b" t="t" l="l"/>
            <a:pathLst>
              <a:path h="5117891" w="8188626">
                <a:moveTo>
                  <a:pt x="0" y="0"/>
                </a:moveTo>
                <a:lnTo>
                  <a:pt x="8188626" y="0"/>
                </a:lnTo>
                <a:lnTo>
                  <a:pt x="8188626" y="5117891"/>
                </a:lnTo>
                <a:lnTo>
                  <a:pt x="0" y="5117891"/>
                </a:lnTo>
                <a:lnTo>
                  <a:pt x="0" y="0"/>
                </a:lnTo>
                <a:close/>
              </a:path>
            </a:pathLst>
          </a:custGeom>
          <a:blipFill>
            <a:blip r:embed="rId2"/>
            <a:stretch>
              <a:fillRect l="0" t="0" r="0" b="0"/>
            </a:stretch>
          </a:blipFill>
        </p:spPr>
      </p:sp>
      <p:sp>
        <p:nvSpPr>
          <p:cNvPr name="Freeform 3" id="3"/>
          <p:cNvSpPr/>
          <p:nvPr/>
        </p:nvSpPr>
        <p:spPr>
          <a:xfrm flipH="false" flipV="false" rot="0">
            <a:off x="-238417" y="4140409"/>
            <a:ext cx="8411866" cy="5117891"/>
          </a:xfrm>
          <a:custGeom>
            <a:avLst/>
            <a:gdLst/>
            <a:ahLst/>
            <a:cxnLst/>
            <a:rect r="r" b="b" t="t" l="l"/>
            <a:pathLst>
              <a:path h="5117891" w="8411866">
                <a:moveTo>
                  <a:pt x="0" y="0"/>
                </a:moveTo>
                <a:lnTo>
                  <a:pt x="8411866" y="0"/>
                </a:lnTo>
                <a:lnTo>
                  <a:pt x="8411866" y="5117891"/>
                </a:lnTo>
                <a:lnTo>
                  <a:pt x="0" y="5117891"/>
                </a:lnTo>
                <a:lnTo>
                  <a:pt x="0" y="0"/>
                </a:lnTo>
                <a:close/>
              </a:path>
            </a:pathLst>
          </a:custGeom>
          <a:blipFill>
            <a:blip r:embed="rId3"/>
            <a:stretch>
              <a:fillRect l="0" t="-1363" r="0" b="-1363"/>
            </a:stretch>
          </a:blipFill>
        </p:spPr>
      </p:sp>
      <p:sp>
        <p:nvSpPr>
          <p:cNvPr name="TextBox 4" id="4"/>
          <p:cNvSpPr txBox="true"/>
          <p:nvPr/>
        </p:nvSpPr>
        <p:spPr>
          <a:xfrm rot="0">
            <a:off x="1028700" y="1618337"/>
            <a:ext cx="16230600" cy="1219200"/>
          </a:xfrm>
          <a:prstGeom prst="rect">
            <a:avLst/>
          </a:prstGeom>
        </p:spPr>
        <p:txBody>
          <a:bodyPr anchor="t" rtlCol="false" tIns="0" lIns="0" bIns="0" rIns="0">
            <a:spAutoFit/>
          </a:bodyPr>
          <a:lstStyle/>
          <a:p>
            <a:pPr algn="ctr" marL="0" indent="0" lvl="0">
              <a:lnSpc>
                <a:spcPts val="9600"/>
              </a:lnSpc>
              <a:spcBef>
                <a:spcPct val="0"/>
              </a:spcBef>
            </a:pPr>
            <a:r>
              <a:rPr lang="en-US" sz="8000">
                <a:solidFill>
                  <a:srgbClr val="000000"/>
                </a:solidFill>
                <a:latin typeface="Canva Sans"/>
              </a:rPr>
              <a:t>Project Screenshots</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099374" y="4140409"/>
            <a:ext cx="8188626" cy="5117891"/>
          </a:xfrm>
          <a:custGeom>
            <a:avLst/>
            <a:gdLst/>
            <a:ahLst/>
            <a:cxnLst/>
            <a:rect r="r" b="b" t="t" l="l"/>
            <a:pathLst>
              <a:path h="5117891" w="8188626">
                <a:moveTo>
                  <a:pt x="0" y="0"/>
                </a:moveTo>
                <a:lnTo>
                  <a:pt x="8188626" y="0"/>
                </a:lnTo>
                <a:lnTo>
                  <a:pt x="8188626" y="5117891"/>
                </a:lnTo>
                <a:lnTo>
                  <a:pt x="0" y="5117891"/>
                </a:lnTo>
                <a:lnTo>
                  <a:pt x="0" y="0"/>
                </a:lnTo>
                <a:close/>
              </a:path>
            </a:pathLst>
          </a:custGeom>
          <a:blipFill>
            <a:blip r:embed="rId2"/>
            <a:stretch>
              <a:fillRect l="0" t="0" r="0" b="0"/>
            </a:stretch>
          </a:blipFill>
        </p:spPr>
      </p:sp>
      <p:sp>
        <p:nvSpPr>
          <p:cNvPr name="Freeform 3" id="3"/>
          <p:cNvSpPr/>
          <p:nvPr/>
        </p:nvSpPr>
        <p:spPr>
          <a:xfrm flipH="false" flipV="false" rot="0">
            <a:off x="-238417" y="4140409"/>
            <a:ext cx="8411866" cy="5117891"/>
          </a:xfrm>
          <a:custGeom>
            <a:avLst/>
            <a:gdLst/>
            <a:ahLst/>
            <a:cxnLst/>
            <a:rect r="r" b="b" t="t" l="l"/>
            <a:pathLst>
              <a:path h="5117891" w="8411866">
                <a:moveTo>
                  <a:pt x="0" y="0"/>
                </a:moveTo>
                <a:lnTo>
                  <a:pt x="8411866" y="0"/>
                </a:lnTo>
                <a:lnTo>
                  <a:pt x="8411866" y="5117891"/>
                </a:lnTo>
                <a:lnTo>
                  <a:pt x="0" y="5117891"/>
                </a:lnTo>
                <a:lnTo>
                  <a:pt x="0" y="0"/>
                </a:lnTo>
                <a:close/>
              </a:path>
            </a:pathLst>
          </a:custGeom>
          <a:blipFill>
            <a:blip r:embed="rId3"/>
            <a:stretch>
              <a:fillRect l="0" t="-1363" r="0" b="-1363"/>
            </a:stretch>
          </a:blipFill>
        </p:spPr>
      </p:sp>
      <p:sp>
        <p:nvSpPr>
          <p:cNvPr name="TextBox 4" id="4"/>
          <p:cNvSpPr txBox="true"/>
          <p:nvPr/>
        </p:nvSpPr>
        <p:spPr>
          <a:xfrm rot="0">
            <a:off x="1028700" y="1618337"/>
            <a:ext cx="16230600" cy="1219200"/>
          </a:xfrm>
          <a:prstGeom prst="rect">
            <a:avLst/>
          </a:prstGeom>
        </p:spPr>
        <p:txBody>
          <a:bodyPr anchor="t" rtlCol="false" tIns="0" lIns="0" bIns="0" rIns="0">
            <a:spAutoFit/>
          </a:bodyPr>
          <a:lstStyle/>
          <a:p>
            <a:pPr algn="ctr" marL="0" indent="0" lvl="0">
              <a:lnSpc>
                <a:spcPts val="9600"/>
              </a:lnSpc>
              <a:spcBef>
                <a:spcPct val="0"/>
              </a:spcBef>
            </a:pPr>
            <a:r>
              <a:rPr lang="en-US" sz="8000">
                <a:solidFill>
                  <a:srgbClr val="000000"/>
                </a:solidFill>
                <a:latin typeface="Canva Sans"/>
              </a:rPr>
              <a:t>Project Screenshots</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986660" y="3909369"/>
            <a:ext cx="7301340" cy="4563338"/>
          </a:xfrm>
          <a:custGeom>
            <a:avLst/>
            <a:gdLst/>
            <a:ahLst/>
            <a:cxnLst/>
            <a:rect r="r" b="b" t="t" l="l"/>
            <a:pathLst>
              <a:path h="4563338" w="7301340">
                <a:moveTo>
                  <a:pt x="0" y="0"/>
                </a:moveTo>
                <a:lnTo>
                  <a:pt x="7301340" y="0"/>
                </a:lnTo>
                <a:lnTo>
                  <a:pt x="7301340" y="4563338"/>
                </a:lnTo>
                <a:lnTo>
                  <a:pt x="0" y="4563338"/>
                </a:lnTo>
                <a:lnTo>
                  <a:pt x="0" y="0"/>
                </a:lnTo>
                <a:close/>
              </a:path>
            </a:pathLst>
          </a:custGeom>
          <a:blipFill>
            <a:blip r:embed="rId2"/>
            <a:stretch>
              <a:fillRect l="0" t="0" r="0" b="0"/>
            </a:stretch>
          </a:blipFill>
        </p:spPr>
      </p:sp>
      <p:sp>
        <p:nvSpPr>
          <p:cNvPr name="Freeform 3" id="3"/>
          <p:cNvSpPr/>
          <p:nvPr/>
        </p:nvSpPr>
        <p:spPr>
          <a:xfrm flipH="false" flipV="false" rot="0">
            <a:off x="0" y="3909369"/>
            <a:ext cx="7028641" cy="4276319"/>
          </a:xfrm>
          <a:custGeom>
            <a:avLst/>
            <a:gdLst/>
            <a:ahLst/>
            <a:cxnLst/>
            <a:rect r="r" b="b" t="t" l="l"/>
            <a:pathLst>
              <a:path h="4276319" w="7028641">
                <a:moveTo>
                  <a:pt x="0" y="0"/>
                </a:moveTo>
                <a:lnTo>
                  <a:pt x="7028641" y="0"/>
                </a:lnTo>
                <a:lnTo>
                  <a:pt x="7028641" y="4276319"/>
                </a:lnTo>
                <a:lnTo>
                  <a:pt x="0" y="4276319"/>
                </a:lnTo>
                <a:lnTo>
                  <a:pt x="0" y="0"/>
                </a:lnTo>
                <a:close/>
              </a:path>
            </a:pathLst>
          </a:custGeom>
          <a:blipFill>
            <a:blip r:embed="rId3"/>
            <a:stretch>
              <a:fillRect l="0" t="-1363" r="0" b="-1363"/>
            </a:stretch>
          </a:blipFill>
        </p:spPr>
      </p:sp>
      <p:sp>
        <p:nvSpPr>
          <p:cNvPr name="TextBox 4" id="4"/>
          <p:cNvSpPr txBox="true"/>
          <p:nvPr/>
        </p:nvSpPr>
        <p:spPr>
          <a:xfrm rot="0">
            <a:off x="1028700" y="1618337"/>
            <a:ext cx="16230600" cy="1219200"/>
          </a:xfrm>
          <a:prstGeom prst="rect">
            <a:avLst/>
          </a:prstGeom>
        </p:spPr>
        <p:txBody>
          <a:bodyPr anchor="t" rtlCol="false" tIns="0" lIns="0" bIns="0" rIns="0">
            <a:spAutoFit/>
          </a:bodyPr>
          <a:lstStyle/>
          <a:p>
            <a:pPr algn="ctr" marL="0" indent="0" lvl="0">
              <a:lnSpc>
                <a:spcPts val="9600"/>
              </a:lnSpc>
              <a:spcBef>
                <a:spcPct val="0"/>
              </a:spcBef>
            </a:pPr>
            <a:r>
              <a:rPr lang="en-US" sz="8000">
                <a:solidFill>
                  <a:srgbClr val="000000"/>
                </a:solidFill>
                <a:latin typeface="Canva Sans"/>
              </a:rPr>
              <a:t>Project Screenshots</a:t>
            </a:r>
          </a:p>
        </p:txBody>
      </p:sp>
    </p:spTree>
  </p:cSld>
  <p:clrMapOvr>
    <a:masterClrMapping/>
  </p:clrMapOvr>
</p:sld>
</file>

<file path=ppt/slides/slide17.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771525" y="2994659"/>
            <a:ext cx="16744950" cy="3724911"/>
          </a:xfrm>
          <a:prstGeom prst="rect">
            <a:avLst/>
          </a:prstGeom>
        </p:spPr>
        <p:txBody>
          <a:bodyPr anchor="t" rtlCol="false" tIns="0" lIns="0" bIns="0" rIns="0">
            <a:spAutoFit/>
          </a:bodyPr>
          <a:lstStyle/>
          <a:p>
            <a:pPr algn="ctr" marL="0" indent="0" lvl="0">
              <a:lnSpc>
                <a:spcPts val="30414"/>
              </a:lnSpc>
              <a:spcBef>
                <a:spcPct val="0"/>
              </a:spcBef>
            </a:pPr>
            <a:r>
              <a:rPr lang="en-US" sz="21724" u="none">
                <a:solidFill>
                  <a:srgbClr val="000000"/>
                </a:solidFill>
                <a:latin typeface="Canva Sans"/>
              </a:rPr>
              <a:t>Thank you!</a:t>
            </a:r>
          </a:p>
        </p:txBody>
      </p:sp>
    </p:spTree>
  </p:cSld>
  <p:clrMapOvr>
    <a:masterClrMapping/>
  </p:clrMapOvr>
</p:sld>
</file>

<file path=ppt/slides/slide2.xml><?xml version="1.0" encoding="utf-8"?>
<p:sld xmlns:p="http://schemas.openxmlformats.org/presentationml/2006/main" xmlns:a="http://schemas.openxmlformats.org/drawingml/2006/main">
  <p:cSld>
    <p:bg>
      <p:bgPr>
        <a:solidFill>
          <a:srgbClr val="F6F7F9"/>
        </a:solidFill>
      </p:bgPr>
    </p:bg>
    <p:spTree>
      <p:nvGrpSpPr>
        <p:cNvPr id="1" name=""/>
        <p:cNvGrpSpPr/>
        <p:nvPr/>
      </p:nvGrpSpPr>
      <p:grpSpPr>
        <a:xfrm>
          <a:off x="0" y="0"/>
          <a:ext cx="0" cy="0"/>
          <a:chOff x="0" y="0"/>
          <a:chExt cx="0" cy="0"/>
        </a:xfrm>
      </p:grpSpPr>
      <p:sp>
        <p:nvSpPr>
          <p:cNvPr name="TextBox 2" id="2"/>
          <p:cNvSpPr txBox="true"/>
          <p:nvPr/>
        </p:nvSpPr>
        <p:spPr>
          <a:xfrm rot="0">
            <a:off x="9204270" y="1961383"/>
            <a:ext cx="7322748" cy="963930"/>
          </a:xfrm>
          <a:prstGeom prst="rect">
            <a:avLst/>
          </a:prstGeom>
        </p:spPr>
        <p:txBody>
          <a:bodyPr anchor="t" rtlCol="false" tIns="0" lIns="0" bIns="0" rIns="0">
            <a:spAutoFit/>
          </a:bodyPr>
          <a:lstStyle/>
          <a:p>
            <a:pPr algn="l">
              <a:lnSpc>
                <a:spcPts val="8400"/>
              </a:lnSpc>
            </a:pPr>
            <a:r>
              <a:rPr lang="en-US" sz="4200">
                <a:solidFill>
                  <a:srgbClr val="000000"/>
                </a:solidFill>
                <a:latin typeface="Open Sans"/>
              </a:rPr>
              <a:t>What is a Bug?</a:t>
            </a:r>
          </a:p>
        </p:txBody>
      </p:sp>
      <p:grpSp>
        <p:nvGrpSpPr>
          <p:cNvPr name="Group 3" id="3"/>
          <p:cNvGrpSpPr/>
          <p:nvPr/>
        </p:nvGrpSpPr>
        <p:grpSpPr>
          <a:xfrm rot="0">
            <a:off x="7788453" y="2191841"/>
            <a:ext cx="771999" cy="771999"/>
            <a:chOff x="0" y="0"/>
            <a:chExt cx="6350000" cy="6350000"/>
          </a:xfrm>
        </p:grpSpPr>
        <p:sp>
          <p:nvSpPr>
            <p:cNvPr name="Freeform 4" id="4"/>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B9B9B9"/>
            </a:solidFill>
          </p:spPr>
        </p:sp>
      </p:grpSp>
      <p:sp>
        <p:nvSpPr>
          <p:cNvPr name="TextBox 5" id="5"/>
          <p:cNvSpPr txBox="true"/>
          <p:nvPr/>
        </p:nvSpPr>
        <p:spPr>
          <a:xfrm rot="0">
            <a:off x="7901847" y="2181410"/>
            <a:ext cx="545211" cy="669036"/>
          </a:xfrm>
          <a:prstGeom prst="rect">
            <a:avLst/>
          </a:prstGeom>
        </p:spPr>
        <p:txBody>
          <a:bodyPr anchor="t" rtlCol="false" tIns="0" lIns="0" bIns="0" rIns="0">
            <a:spAutoFit/>
          </a:bodyPr>
          <a:lstStyle/>
          <a:p>
            <a:pPr algn="ctr">
              <a:lnSpc>
                <a:spcPts val="5652"/>
              </a:lnSpc>
            </a:pPr>
            <a:r>
              <a:rPr lang="en-US" sz="3600">
                <a:solidFill>
                  <a:srgbClr val="000000"/>
                </a:solidFill>
                <a:latin typeface="Open Sans Bold"/>
              </a:rPr>
              <a:t>1</a:t>
            </a:r>
          </a:p>
        </p:txBody>
      </p:sp>
      <p:sp>
        <p:nvSpPr>
          <p:cNvPr name="TextBox 6" id="6"/>
          <p:cNvSpPr txBox="true"/>
          <p:nvPr/>
        </p:nvSpPr>
        <p:spPr>
          <a:xfrm rot="0">
            <a:off x="9204270" y="3243451"/>
            <a:ext cx="7322748" cy="963930"/>
          </a:xfrm>
          <a:prstGeom prst="rect">
            <a:avLst/>
          </a:prstGeom>
        </p:spPr>
        <p:txBody>
          <a:bodyPr anchor="t" rtlCol="false" tIns="0" lIns="0" bIns="0" rIns="0">
            <a:spAutoFit/>
          </a:bodyPr>
          <a:lstStyle/>
          <a:p>
            <a:pPr algn="l" marL="0" indent="0" lvl="1">
              <a:lnSpc>
                <a:spcPts val="8400"/>
              </a:lnSpc>
              <a:spcBef>
                <a:spcPct val="0"/>
              </a:spcBef>
            </a:pPr>
            <a:r>
              <a:rPr lang="en-US" sz="4200">
                <a:solidFill>
                  <a:srgbClr val="000000"/>
                </a:solidFill>
                <a:latin typeface="Open Sans"/>
              </a:rPr>
              <a:t>Project Scope</a:t>
            </a:r>
          </a:p>
        </p:txBody>
      </p:sp>
      <p:grpSp>
        <p:nvGrpSpPr>
          <p:cNvPr name="Group 7" id="7"/>
          <p:cNvGrpSpPr/>
          <p:nvPr/>
        </p:nvGrpSpPr>
        <p:grpSpPr>
          <a:xfrm rot="0">
            <a:off x="7788453" y="3471682"/>
            <a:ext cx="771999" cy="771999"/>
            <a:chOff x="0" y="0"/>
            <a:chExt cx="6350000" cy="6350000"/>
          </a:xfrm>
        </p:grpSpPr>
        <p:sp>
          <p:nvSpPr>
            <p:cNvPr name="Freeform 8" id="8"/>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B9B9B9"/>
            </a:solidFill>
          </p:spPr>
        </p:sp>
      </p:grpSp>
      <p:sp>
        <p:nvSpPr>
          <p:cNvPr name="TextBox 9" id="9"/>
          <p:cNvSpPr txBox="true"/>
          <p:nvPr/>
        </p:nvSpPr>
        <p:spPr>
          <a:xfrm rot="0">
            <a:off x="7901847" y="3461251"/>
            <a:ext cx="545211" cy="669036"/>
          </a:xfrm>
          <a:prstGeom prst="rect">
            <a:avLst/>
          </a:prstGeom>
        </p:spPr>
        <p:txBody>
          <a:bodyPr anchor="t" rtlCol="false" tIns="0" lIns="0" bIns="0" rIns="0">
            <a:spAutoFit/>
          </a:bodyPr>
          <a:lstStyle/>
          <a:p>
            <a:pPr algn="ctr" marL="0" indent="0" lvl="1">
              <a:lnSpc>
                <a:spcPts val="5652"/>
              </a:lnSpc>
              <a:spcBef>
                <a:spcPct val="0"/>
              </a:spcBef>
            </a:pPr>
            <a:r>
              <a:rPr lang="en-US" sz="3600" u="none">
                <a:solidFill>
                  <a:srgbClr val="000000"/>
                </a:solidFill>
                <a:latin typeface="Open Sans Bold"/>
              </a:rPr>
              <a:t>2</a:t>
            </a:r>
          </a:p>
        </p:txBody>
      </p:sp>
      <p:sp>
        <p:nvSpPr>
          <p:cNvPr name="TextBox 10" id="10"/>
          <p:cNvSpPr txBox="true"/>
          <p:nvPr/>
        </p:nvSpPr>
        <p:spPr>
          <a:xfrm rot="0">
            <a:off x="9204270" y="5807588"/>
            <a:ext cx="7322748" cy="963930"/>
          </a:xfrm>
          <a:prstGeom prst="rect">
            <a:avLst/>
          </a:prstGeom>
        </p:spPr>
        <p:txBody>
          <a:bodyPr anchor="t" rtlCol="false" tIns="0" lIns="0" bIns="0" rIns="0">
            <a:spAutoFit/>
          </a:bodyPr>
          <a:lstStyle/>
          <a:p>
            <a:pPr algn="l" marL="0" indent="0" lvl="1">
              <a:lnSpc>
                <a:spcPts val="8400"/>
              </a:lnSpc>
              <a:spcBef>
                <a:spcPct val="0"/>
              </a:spcBef>
            </a:pPr>
            <a:r>
              <a:rPr lang="en-US" sz="4200">
                <a:solidFill>
                  <a:srgbClr val="000000"/>
                </a:solidFill>
                <a:latin typeface="Open Sans"/>
              </a:rPr>
              <a:t>UML &amp; ER diagrams</a:t>
            </a:r>
          </a:p>
        </p:txBody>
      </p:sp>
      <p:grpSp>
        <p:nvGrpSpPr>
          <p:cNvPr name="Group 11" id="11"/>
          <p:cNvGrpSpPr/>
          <p:nvPr/>
        </p:nvGrpSpPr>
        <p:grpSpPr>
          <a:xfrm rot="0">
            <a:off x="7788453" y="6031363"/>
            <a:ext cx="771999" cy="771999"/>
            <a:chOff x="0" y="0"/>
            <a:chExt cx="6350000" cy="6350000"/>
          </a:xfrm>
        </p:grpSpPr>
        <p:sp>
          <p:nvSpPr>
            <p:cNvPr name="Freeform 12" id="12"/>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B9B9B9"/>
            </a:solidFill>
          </p:spPr>
        </p:sp>
      </p:grpSp>
      <p:sp>
        <p:nvSpPr>
          <p:cNvPr name="TextBox 13" id="13"/>
          <p:cNvSpPr txBox="true"/>
          <p:nvPr/>
        </p:nvSpPr>
        <p:spPr>
          <a:xfrm rot="0">
            <a:off x="7901847" y="6020932"/>
            <a:ext cx="545211" cy="669036"/>
          </a:xfrm>
          <a:prstGeom prst="rect">
            <a:avLst/>
          </a:prstGeom>
        </p:spPr>
        <p:txBody>
          <a:bodyPr anchor="t" rtlCol="false" tIns="0" lIns="0" bIns="0" rIns="0">
            <a:spAutoFit/>
          </a:bodyPr>
          <a:lstStyle/>
          <a:p>
            <a:pPr algn="ctr" marL="0" indent="0" lvl="1">
              <a:lnSpc>
                <a:spcPts val="5652"/>
              </a:lnSpc>
              <a:spcBef>
                <a:spcPct val="0"/>
              </a:spcBef>
            </a:pPr>
            <a:r>
              <a:rPr lang="en-US" sz="3600" u="none">
                <a:solidFill>
                  <a:srgbClr val="000000"/>
                </a:solidFill>
                <a:latin typeface="Open Sans Bold"/>
              </a:rPr>
              <a:t>4</a:t>
            </a:r>
          </a:p>
        </p:txBody>
      </p:sp>
      <p:sp>
        <p:nvSpPr>
          <p:cNvPr name="TextBox 14" id="14"/>
          <p:cNvSpPr txBox="true"/>
          <p:nvPr/>
        </p:nvSpPr>
        <p:spPr>
          <a:xfrm rot="0">
            <a:off x="9204270" y="4525519"/>
            <a:ext cx="7322748" cy="963930"/>
          </a:xfrm>
          <a:prstGeom prst="rect">
            <a:avLst/>
          </a:prstGeom>
        </p:spPr>
        <p:txBody>
          <a:bodyPr anchor="t" rtlCol="false" tIns="0" lIns="0" bIns="0" rIns="0">
            <a:spAutoFit/>
          </a:bodyPr>
          <a:lstStyle/>
          <a:p>
            <a:pPr algn="l" marL="0" indent="0" lvl="1">
              <a:lnSpc>
                <a:spcPts val="8400"/>
              </a:lnSpc>
              <a:spcBef>
                <a:spcPct val="0"/>
              </a:spcBef>
            </a:pPr>
            <a:r>
              <a:rPr lang="en-US" sz="4200">
                <a:solidFill>
                  <a:srgbClr val="000000"/>
                </a:solidFill>
                <a:latin typeface="Open Sans"/>
              </a:rPr>
              <a:t>Project Modules</a:t>
            </a:r>
          </a:p>
        </p:txBody>
      </p:sp>
      <p:grpSp>
        <p:nvGrpSpPr>
          <p:cNvPr name="Group 15" id="15"/>
          <p:cNvGrpSpPr/>
          <p:nvPr/>
        </p:nvGrpSpPr>
        <p:grpSpPr>
          <a:xfrm rot="0">
            <a:off x="7788453" y="4751522"/>
            <a:ext cx="771999" cy="771999"/>
            <a:chOff x="0" y="0"/>
            <a:chExt cx="6350000" cy="6350000"/>
          </a:xfrm>
        </p:grpSpPr>
        <p:sp>
          <p:nvSpPr>
            <p:cNvPr name="Freeform 16" id="16"/>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B9B9B9"/>
            </a:solidFill>
          </p:spPr>
        </p:sp>
      </p:grpSp>
      <p:sp>
        <p:nvSpPr>
          <p:cNvPr name="TextBox 17" id="17"/>
          <p:cNvSpPr txBox="true"/>
          <p:nvPr/>
        </p:nvSpPr>
        <p:spPr>
          <a:xfrm rot="0">
            <a:off x="7901847" y="4741091"/>
            <a:ext cx="545211" cy="669036"/>
          </a:xfrm>
          <a:prstGeom prst="rect">
            <a:avLst/>
          </a:prstGeom>
        </p:spPr>
        <p:txBody>
          <a:bodyPr anchor="t" rtlCol="false" tIns="0" lIns="0" bIns="0" rIns="0">
            <a:spAutoFit/>
          </a:bodyPr>
          <a:lstStyle/>
          <a:p>
            <a:pPr algn="ctr" marL="0" indent="0" lvl="1">
              <a:lnSpc>
                <a:spcPts val="5652"/>
              </a:lnSpc>
              <a:spcBef>
                <a:spcPct val="0"/>
              </a:spcBef>
            </a:pPr>
            <a:r>
              <a:rPr lang="en-US" sz="3600" u="none">
                <a:solidFill>
                  <a:srgbClr val="000000"/>
                </a:solidFill>
                <a:latin typeface="Open Sans Bold"/>
              </a:rPr>
              <a:t>3</a:t>
            </a:r>
          </a:p>
        </p:txBody>
      </p:sp>
      <p:sp>
        <p:nvSpPr>
          <p:cNvPr name="TextBox 18" id="18"/>
          <p:cNvSpPr txBox="true"/>
          <p:nvPr/>
        </p:nvSpPr>
        <p:spPr>
          <a:xfrm rot="0">
            <a:off x="9204270" y="7089656"/>
            <a:ext cx="7322748" cy="963930"/>
          </a:xfrm>
          <a:prstGeom prst="rect">
            <a:avLst/>
          </a:prstGeom>
        </p:spPr>
        <p:txBody>
          <a:bodyPr anchor="t" rtlCol="false" tIns="0" lIns="0" bIns="0" rIns="0">
            <a:spAutoFit/>
          </a:bodyPr>
          <a:lstStyle/>
          <a:p>
            <a:pPr algn="l" marL="0" indent="0" lvl="1">
              <a:lnSpc>
                <a:spcPts val="8400"/>
              </a:lnSpc>
              <a:spcBef>
                <a:spcPct val="0"/>
              </a:spcBef>
            </a:pPr>
            <a:r>
              <a:rPr lang="en-US" sz="4200">
                <a:solidFill>
                  <a:srgbClr val="000000"/>
                </a:solidFill>
                <a:latin typeface="Open Sans"/>
              </a:rPr>
              <a:t>Project Screenshots</a:t>
            </a:r>
          </a:p>
        </p:txBody>
      </p:sp>
      <p:grpSp>
        <p:nvGrpSpPr>
          <p:cNvPr name="Group 19" id="19"/>
          <p:cNvGrpSpPr/>
          <p:nvPr/>
        </p:nvGrpSpPr>
        <p:grpSpPr>
          <a:xfrm rot="0">
            <a:off x="7788453" y="7311203"/>
            <a:ext cx="771999" cy="771999"/>
            <a:chOff x="0" y="0"/>
            <a:chExt cx="6350000" cy="6350000"/>
          </a:xfrm>
        </p:grpSpPr>
        <p:sp>
          <p:nvSpPr>
            <p:cNvPr name="Freeform 20" id="20"/>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B9B9B9"/>
            </a:solidFill>
          </p:spPr>
        </p:sp>
      </p:grpSp>
      <p:sp>
        <p:nvSpPr>
          <p:cNvPr name="TextBox 21" id="21"/>
          <p:cNvSpPr txBox="true"/>
          <p:nvPr/>
        </p:nvSpPr>
        <p:spPr>
          <a:xfrm rot="0">
            <a:off x="7901847" y="7300772"/>
            <a:ext cx="545211" cy="669036"/>
          </a:xfrm>
          <a:prstGeom prst="rect">
            <a:avLst/>
          </a:prstGeom>
        </p:spPr>
        <p:txBody>
          <a:bodyPr anchor="t" rtlCol="false" tIns="0" lIns="0" bIns="0" rIns="0">
            <a:spAutoFit/>
          </a:bodyPr>
          <a:lstStyle/>
          <a:p>
            <a:pPr algn="ctr" marL="0" indent="0" lvl="1">
              <a:lnSpc>
                <a:spcPts val="5652"/>
              </a:lnSpc>
              <a:spcBef>
                <a:spcPct val="0"/>
              </a:spcBef>
            </a:pPr>
            <a:r>
              <a:rPr lang="en-US" sz="3600" u="none">
                <a:solidFill>
                  <a:srgbClr val="000000"/>
                </a:solidFill>
                <a:latin typeface="Open Sans Bold"/>
              </a:rPr>
              <a:t>5</a:t>
            </a:r>
          </a:p>
        </p:txBody>
      </p:sp>
      <p:sp>
        <p:nvSpPr>
          <p:cNvPr name="TextBox 22" id="22"/>
          <p:cNvSpPr txBox="true"/>
          <p:nvPr/>
        </p:nvSpPr>
        <p:spPr>
          <a:xfrm rot="0">
            <a:off x="2103753" y="2175753"/>
            <a:ext cx="4257587" cy="1219200"/>
          </a:xfrm>
          <a:prstGeom prst="rect">
            <a:avLst/>
          </a:prstGeom>
        </p:spPr>
        <p:txBody>
          <a:bodyPr anchor="t" rtlCol="false" tIns="0" lIns="0" bIns="0" rIns="0">
            <a:spAutoFit/>
          </a:bodyPr>
          <a:lstStyle/>
          <a:p>
            <a:pPr algn="l" marL="0" indent="0" lvl="0">
              <a:lnSpc>
                <a:spcPts val="9600"/>
              </a:lnSpc>
              <a:spcBef>
                <a:spcPct val="0"/>
              </a:spcBef>
            </a:pPr>
            <a:r>
              <a:rPr lang="en-US" sz="8000">
                <a:solidFill>
                  <a:srgbClr val="000000"/>
                </a:solidFill>
                <a:latin typeface="Open Sans Bold"/>
              </a:rPr>
              <a:t>Agenda</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1F1F0"/>
        </a:solidFill>
      </p:bgPr>
    </p:bg>
    <p:spTree>
      <p:nvGrpSpPr>
        <p:cNvPr id="1" name=""/>
        <p:cNvGrpSpPr/>
        <p:nvPr/>
      </p:nvGrpSpPr>
      <p:grpSpPr>
        <a:xfrm>
          <a:off x="0" y="0"/>
          <a:ext cx="0" cy="0"/>
          <a:chOff x="0" y="0"/>
          <a:chExt cx="0" cy="0"/>
        </a:xfrm>
      </p:grpSpPr>
      <p:sp>
        <p:nvSpPr>
          <p:cNvPr name="TextBox 2" id="2"/>
          <p:cNvSpPr txBox="true"/>
          <p:nvPr/>
        </p:nvSpPr>
        <p:spPr>
          <a:xfrm rot="0">
            <a:off x="1219200" y="2890758"/>
            <a:ext cx="8385935" cy="1060451"/>
          </a:xfrm>
          <a:prstGeom prst="rect">
            <a:avLst/>
          </a:prstGeom>
        </p:spPr>
        <p:txBody>
          <a:bodyPr anchor="t" rtlCol="false" tIns="0" lIns="0" bIns="0" rIns="0">
            <a:spAutoFit/>
          </a:bodyPr>
          <a:lstStyle/>
          <a:p>
            <a:pPr marL="0" indent="0" lvl="0">
              <a:lnSpc>
                <a:spcPts val="8000"/>
              </a:lnSpc>
            </a:pPr>
            <a:r>
              <a:rPr lang="en-US" sz="8000" spc="-336">
                <a:solidFill>
                  <a:srgbClr val="020202"/>
                </a:solidFill>
                <a:latin typeface="Be Vietnam Ultra-Bold"/>
              </a:rPr>
              <a:t>WHAT IS A BUG?</a:t>
            </a:r>
          </a:p>
        </p:txBody>
      </p:sp>
      <p:sp>
        <p:nvSpPr>
          <p:cNvPr name="TextBox 3" id="3"/>
          <p:cNvSpPr txBox="true"/>
          <p:nvPr/>
        </p:nvSpPr>
        <p:spPr>
          <a:xfrm rot="0">
            <a:off x="1219200" y="4292997"/>
            <a:ext cx="7570711" cy="3665220"/>
          </a:xfrm>
          <a:prstGeom prst="rect">
            <a:avLst/>
          </a:prstGeom>
        </p:spPr>
        <p:txBody>
          <a:bodyPr anchor="t" rtlCol="false" tIns="0" lIns="0" bIns="0" rIns="0">
            <a:spAutoFit/>
          </a:bodyPr>
          <a:lstStyle/>
          <a:p>
            <a:pPr>
              <a:lnSpc>
                <a:spcPts val="3239"/>
              </a:lnSpc>
            </a:pPr>
            <a:r>
              <a:rPr lang="en-US" sz="1999">
                <a:solidFill>
                  <a:srgbClr val="020202"/>
                </a:solidFill>
                <a:latin typeface="Quicksand Bold"/>
              </a:rPr>
              <a:t>A bug is an unexpected problem with software or hardware. Typical problems are often the result of external interference with the program’s performance that was not anticipated by the developer. Minor bugs can cause small problems like frozen screens or unexplained error messages that do not significantly affect usage. Major bugs may not only affect software and hardware, but could also have unintended effects on connected devices or integrated software and may damage data files.</a:t>
            </a:r>
          </a:p>
        </p:txBody>
      </p:sp>
      <p:grpSp>
        <p:nvGrpSpPr>
          <p:cNvPr name="Group 4" id="4"/>
          <p:cNvGrpSpPr>
            <a:grpSpLocks noChangeAspect="true"/>
          </p:cNvGrpSpPr>
          <p:nvPr/>
        </p:nvGrpSpPr>
        <p:grpSpPr>
          <a:xfrm rot="0">
            <a:off x="9945531" y="1486616"/>
            <a:ext cx="7313769" cy="7313769"/>
            <a:chOff x="0" y="0"/>
            <a:chExt cx="3282950" cy="3282950"/>
          </a:xfrm>
        </p:grpSpPr>
        <p:sp>
          <p:nvSpPr>
            <p:cNvPr name="Freeform 5" id="5"/>
            <p:cNvSpPr/>
            <p:nvPr/>
          </p:nvSpPr>
          <p:spPr>
            <a:xfrm flipH="false" flipV="false" rot="0">
              <a:off x="0" y="0"/>
              <a:ext cx="3282950" cy="3282950"/>
            </a:xfrm>
            <a:custGeom>
              <a:avLst/>
              <a:gdLst/>
              <a:ahLst/>
              <a:cxnLst/>
              <a:rect r="r" b="b" t="t" l="l"/>
              <a:pathLst>
                <a:path h="3282950" w="3282950">
                  <a:moveTo>
                    <a:pt x="0" y="0"/>
                  </a:moveTo>
                  <a:lnTo>
                    <a:pt x="2532380" y="0"/>
                  </a:lnTo>
                  <a:cubicBezTo>
                    <a:pt x="2946400" y="0"/>
                    <a:pt x="3282950" y="336550"/>
                    <a:pt x="3282950" y="750570"/>
                  </a:cubicBezTo>
                  <a:lnTo>
                    <a:pt x="3282950" y="750570"/>
                  </a:lnTo>
                  <a:lnTo>
                    <a:pt x="3282950" y="3282950"/>
                  </a:lnTo>
                  <a:lnTo>
                    <a:pt x="3282950" y="3282950"/>
                  </a:lnTo>
                  <a:lnTo>
                    <a:pt x="0" y="3282950"/>
                  </a:lnTo>
                  <a:lnTo>
                    <a:pt x="0" y="3282950"/>
                  </a:lnTo>
                  <a:lnTo>
                    <a:pt x="0" y="0"/>
                  </a:lnTo>
                  <a:lnTo>
                    <a:pt x="0" y="0"/>
                  </a:lnTo>
                  <a:close/>
                </a:path>
              </a:pathLst>
            </a:custGeom>
            <a:blipFill>
              <a:blip r:embed="rId2"/>
              <a:stretch>
                <a:fillRect l="0" t="0" r="0" b="0"/>
              </a:stretch>
            </a:blipFill>
          </p:spPr>
        </p:sp>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404207" y="409575"/>
            <a:ext cx="14950815" cy="1228725"/>
          </a:xfrm>
          <a:prstGeom prst="rect">
            <a:avLst/>
          </a:prstGeom>
        </p:spPr>
        <p:txBody>
          <a:bodyPr anchor="t" rtlCol="false" tIns="0" lIns="0" bIns="0" rIns="0">
            <a:spAutoFit/>
          </a:bodyPr>
          <a:lstStyle/>
          <a:p>
            <a:pPr>
              <a:lnSpc>
                <a:spcPts val="9600"/>
              </a:lnSpc>
            </a:pPr>
            <a:r>
              <a:rPr lang="en-US" sz="8000">
                <a:solidFill>
                  <a:srgbClr val="292929"/>
                </a:solidFill>
                <a:latin typeface="DM Sans Bold"/>
              </a:rPr>
              <a:t>Project Scope</a:t>
            </a:r>
          </a:p>
        </p:txBody>
      </p:sp>
      <p:sp>
        <p:nvSpPr>
          <p:cNvPr name="Freeform 3" id="3"/>
          <p:cNvSpPr/>
          <p:nvPr/>
        </p:nvSpPr>
        <p:spPr>
          <a:xfrm flipH="false" flipV="false" rot="0">
            <a:off x="1404207" y="2828073"/>
            <a:ext cx="552994" cy="668454"/>
          </a:xfrm>
          <a:custGeom>
            <a:avLst/>
            <a:gdLst/>
            <a:ahLst/>
            <a:cxnLst/>
            <a:rect r="r" b="b" t="t" l="l"/>
            <a:pathLst>
              <a:path h="668454" w="552994">
                <a:moveTo>
                  <a:pt x="0" y="0"/>
                </a:moveTo>
                <a:lnTo>
                  <a:pt x="552994" y="0"/>
                </a:lnTo>
                <a:lnTo>
                  <a:pt x="552994" y="668454"/>
                </a:lnTo>
                <a:lnTo>
                  <a:pt x="0" y="66845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1404207" y="3845298"/>
            <a:ext cx="3632729" cy="923925"/>
          </a:xfrm>
          <a:prstGeom prst="rect">
            <a:avLst/>
          </a:prstGeom>
        </p:spPr>
        <p:txBody>
          <a:bodyPr anchor="t" rtlCol="false" tIns="0" lIns="0" bIns="0" rIns="0">
            <a:spAutoFit/>
          </a:bodyPr>
          <a:lstStyle/>
          <a:p>
            <a:pPr>
              <a:lnSpc>
                <a:spcPts val="3600"/>
              </a:lnSpc>
            </a:pPr>
            <a:r>
              <a:rPr lang="en-US" sz="3000" spc="60">
                <a:solidFill>
                  <a:srgbClr val="292929"/>
                </a:solidFill>
                <a:latin typeface="DM Sans Bold"/>
              </a:rPr>
              <a:t>FUNCTIONAL SCOPE</a:t>
            </a:r>
          </a:p>
        </p:txBody>
      </p:sp>
      <p:sp>
        <p:nvSpPr>
          <p:cNvPr name="TextBox 5" id="5"/>
          <p:cNvSpPr txBox="true"/>
          <p:nvPr/>
        </p:nvSpPr>
        <p:spPr>
          <a:xfrm rot="0">
            <a:off x="1028700" y="4911084"/>
            <a:ext cx="4008236" cy="2990695"/>
          </a:xfrm>
          <a:prstGeom prst="rect">
            <a:avLst/>
          </a:prstGeom>
        </p:spPr>
        <p:txBody>
          <a:bodyPr anchor="t" rtlCol="false" tIns="0" lIns="0" bIns="0" rIns="0">
            <a:spAutoFit/>
          </a:bodyPr>
          <a:lstStyle/>
          <a:p>
            <a:pPr marL="406132" indent="-203066" lvl="1">
              <a:lnSpc>
                <a:spcPts val="2633"/>
              </a:lnSpc>
              <a:buFont typeface="Arial"/>
              <a:buChar char="•"/>
            </a:pPr>
            <a:r>
              <a:rPr lang="en-US" sz="1881">
                <a:solidFill>
                  <a:srgbClr val="292929"/>
                </a:solidFill>
                <a:latin typeface="DM Sans Bold"/>
              </a:rPr>
              <a:t>The bug tracking system will provide a user-friendly web-based interface accessible to both developers and QA teams.</a:t>
            </a:r>
          </a:p>
          <a:p>
            <a:pPr marL="406132" indent="-203066" lvl="1">
              <a:lnSpc>
                <a:spcPts val="2633"/>
              </a:lnSpc>
              <a:buFont typeface="Arial"/>
              <a:buChar char="•"/>
            </a:pPr>
            <a:r>
              <a:rPr lang="en-US" sz="1881">
                <a:solidFill>
                  <a:srgbClr val="292929"/>
                </a:solidFill>
                <a:latin typeface="DM Sans Bold"/>
              </a:rPr>
              <a:t>Users will be able to log in, create, updatebugs as per their authentication controls.</a:t>
            </a:r>
          </a:p>
          <a:p>
            <a:pPr>
              <a:lnSpc>
                <a:spcPts val="2633"/>
              </a:lnSpc>
            </a:pPr>
          </a:p>
        </p:txBody>
      </p:sp>
      <p:sp>
        <p:nvSpPr>
          <p:cNvPr name="Freeform 6" id="6"/>
          <p:cNvSpPr/>
          <p:nvPr/>
        </p:nvSpPr>
        <p:spPr>
          <a:xfrm flipH="false" flipV="false" rot="0">
            <a:off x="7538912" y="2828073"/>
            <a:ext cx="648762" cy="560294"/>
          </a:xfrm>
          <a:custGeom>
            <a:avLst/>
            <a:gdLst/>
            <a:ahLst/>
            <a:cxnLst/>
            <a:rect r="r" b="b" t="t" l="l"/>
            <a:pathLst>
              <a:path h="560294" w="648762">
                <a:moveTo>
                  <a:pt x="0" y="0"/>
                </a:moveTo>
                <a:lnTo>
                  <a:pt x="648761" y="0"/>
                </a:lnTo>
                <a:lnTo>
                  <a:pt x="648761" y="560294"/>
                </a:lnTo>
                <a:lnTo>
                  <a:pt x="0" y="56029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7" id="7"/>
          <p:cNvSpPr txBox="true"/>
          <p:nvPr/>
        </p:nvSpPr>
        <p:spPr>
          <a:xfrm rot="0">
            <a:off x="7327635" y="3845298"/>
            <a:ext cx="3632729" cy="923925"/>
          </a:xfrm>
          <a:prstGeom prst="rect">
            <a:avLst/>
          </a:prstGeom>
        </p:spPr>
        <p:txBody>
          <a:bodyPr anchor="t" rtlCol="false" tIns="0" lIns="0" bIns="0" rIns="0">
            <a:spAutoFit/>
          </a:bodyPr>
          <a:lstStyle/>
          <a:p>
            <a:pPr>
              <a:lnSpc>
                <a:spcPts val="3600"/>
              </a:lnSpc>
            </a:pPr>
            <a:r>
              <a:rPr lang="en-US" sz="3000" spc="60">
                <a:solidFill>
                  <a:srgbClr val="292929"/>
                </a:solidFill>
                <a:latin typeface="DM Sans Bold"/>
              </a:rPr>
              <a:t>NON-FUNCTIONAL SCOPE</a:t>
            </a:r>
          </a:p>
        </p:txBody>
      </p:sp>
      <p:sp>
        <p:nvSpPr>
          <p:cNvPr name="TextBox 8" id="8"/>
          <p:cNvSpPr txBox="true"/>
          <p:nvPr/>
        </p:nvSpPr>
        <p:spPr>
          <a:xfrm rot="0">
            <a:off x="7117596" y="4911084"/>
            <a:ext cx="3842769" cy="3324098"/>
          </a:xfrm>
          <a:prstGeom prst="rect">
            <a:avLst/>
          </a:prstGeom>
        </p:spPr>
        <p:txBody>
          <a:bodyPr anchor="t" rtlCol="false" tIns="0" lIns="0" bIns="0" rIns="0">
            <a:spAutoFit/>
          </a:bodyPr>
          <a:lstStyle/>
          <a:p>
            <a:pPr marL="405893" indent="-202946" lvl="1">
              <a:lnSpc>
                <a:spcPts val="2632"/>
              </a:lnSpc>
              <a:buFont typeface="Arial"/>
              <a:buChar char="•"/>
            </a:pPr>
            <a:r>
              <a:rPr lang="en-US" sz="1880">
                <a:solidFill>
                  <a:srgbClr val="292929"/>
                </a:solidFill>
                <a:latin typeface="DM Sans Bold"/>
              </a:rPr>
              <a:t>The system will be highly available and responsive, ensuring minimal downtime.</a:t>
            </a:r>
          </a:p>
          <a:p>
            <a:pPr marL="405893" indent="-202946" lvl="1">
              <a:lnSpc>
                <a:spcPts val="2632"/>
              </a:lnSpc>
              <a:buFont typeface="Arial"/>
              <a:buChar char="•"/>
            </a:pPr>
            <a:r>
              <a:rPr lang="en-US" sz="1880">
                <a:solidFill>
                  <a:srgbClr val="292929"/>
                </a:solidFill>
                <a:latin typeface="DM Sans Bold"/>
              </a:rPr>
              <a:t>Security measures, including user authentication, authorization, and data encryption, will be in place to protect sensitive bug-related information.</a:t>
            </a:r>
          </a:p>
          <a:p>
            <a:pPr>
              <a:lnSpc>
                <a:spcPts val="2632"/>
              </a:lnSpc>
            </a:pPr>
          </a:p>
        </p:txBody>
      </p:sp>
      <p:sp>
        <p:nvSpPr>
          <p:cNvPr name="Freeform 9" id="9"/>
          <p:cNvSpPr/>
          <p:nvPr/>
        </p:nvSpPr>
        <p:spPr>
          <a:xfrm flipH="false" flipV="false" rot="0">
            <a:off x="13239052" y="2882153"/>
            <a:ext cx="798347" cy="560294"/>
          </a:xfrm>
          <a:custGeom>
            <a:avLst/>
            <a:gdLst/>
            <a:ahLst/>
            <a:cxnLst/>
            <a:rect r="r" b="b" t="t" l="l"/>
            <a:pathLst>
              <a:path h="560294" w="798347">
                <a:moveTo>
                  <a:pt x="0" y="0"/>
                </a:moveTo>
                <a:lnTo>
                  <a:pt x="798347" y="0"/>
                </a:lnTo>
                <a:lnTo>
                  <a:pt x="798347" y="560294"/>
                </a:lnTo>
                <a:lnTo>
                  <a:pt x="0" y="56029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0" id="10"/>
          <p:cNvSpPr txBox="true"/>
          <p:nvPr/>
        </p:nvSpPr>
        <p:spPr>
          <a:xfrm rot="0">
            <a:off x="13036815" y="3568059"/>
            <a:ext cx="3632729" cy="1381125"/>
          </a:xfrm>
          <a:prstGeom prst="rect">
            <a:avLst/>
          </a:prstGeom>
        </p:spPr>
        <p:txBody>
          <a:bodyPr anchor="t" rtlCol="false" tIns="0" lIns="0" bIns="0" rIns="0">
            <a:spAutoFit/>
          </a:bodyPr>
          <a:lstStyle/>
          <a:p>
            <a:pPr>
              <a:lnSpc>
                <a:spcPts val="3600"/>
              </a:lnSpc>
            </a:pPr>
            <a:r>
              <a:rPr lang="en-US" sz="3000" spc="60">
                <a:solidFill>
                  <a:srgbClr val="292929"/>
                </a:solidFill>
                <a:latin typeface="DM Sans Bold"/>
              </a:rPr>
              <a:t>PROJECT CONSTRAINTS &amp; ASSUMPTIONS</a:t>
            </a:r>
          </a:p>
        </p:txBody>
      </p:sp>
      <p:sp>
        <p:nvSpPr>
          <p:cNvPr name="TextBox 11" id="11"/>
          <p:cNvSpPr txBox="true"/>
          <p:nvPr/>
        </p:nvSpPr>
        <p:spPr>
          <a:xfrm rot="0">
            <a:off x="12722292" y="5105400"/>
            <a:ext cx="4738343" cy="3657473"/>
          </a:xfrm>
          <a:prstGeom prst="rect">
            <a:avLst/>
          </a:prstGeom>
        </p:spPr>
        <p:txBody>
          <a:bodyPr anchor="t" rtlCol="false" tIns="0" lIns="0" bIns="0" rIns="0">
            <a:spAutoFit/>
          </a:bodyPr>
          <a:lstStyle/>
          <a:p>
            <a:pPr marL="405891" indent="-202945" lvl="1">
              <a:lnSpc>
                <a:spcPts val="2631"/>
              </a:lnSpc>
              <a:buFont typeface="Arial"/>
              <a:buChar char="•"/>
            </a:pPr>
            <a:r>
              <a:rPr lang="en-US" sz="1879">
                <a:solidFill>
                  <a:srgbClr val="292929"/>
                </a:solidFill>
                <a:latin typeface="DM Sans Bold"/>
              </a:rPr>
              <a:t>Integration with existing tools and systems, such as version control, project management, and continuous integration tools, will be considered and may require additional effort.It is assumed that the organization will provide the necessary hardware and infrastructure to host the bug tracking system</a:t>
            </a:r>
          </a:p>
          <a:p>
            <a:pPr>
              <a:lnSpc>
                <a:spcPts val="2631"/>
              </a:lnSpc>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874485" y="2526913"/>
            <a:ext cx="10539030" cy="5233174"/>
          </a:xfrm>
          <a:custGeom>
            <a:avLst/>
            <a:gdLst/>
            <a:ahLst/>
            <a:cxnLst/>
            <a:rect r="r" b="b" t="t" l="l"/>
            <a:pathLst>
              <a:path h="5233174" w="10539030">
                <a:moveTo>
                  <a:pt x="0" y="0"/>
                </a:moveTo>
                <a:lnTo>
                  <a:pt x="10539030" y="0"/>
                </a:lnTo>
                <a:lnTo>
                  <a:pt x="10539030" y="5233174"/>
                </a:lnTo>
                <a:lnTo>
                  <a:pt x="0" y="5233174"/>
                </a:lnTo>
                <a:lnTo>
                  <a:pt x="0" y="0"/>
                </a:lnTo>
                <a:close/>
              </a:path>
            </a:pathLst>
          </a:custGeom>
          <a:blipFill>
            <a:blip r:embed="rId2"/>
            <a:stretch>
              <a:fillRect l="0" t="0" r="0" b="0"/>
            </a:stretch>
          </a:blipFill>
        </p:spPr>
      </p:sp>
      <p:sp>
        <p:nvSpPr>
          <p:cNvPr name="TextBox 3" id="3"/>
          <p:cNvSpPr txBox="true"/>
          <p:nvPr/>
        </p:nvSpPr>
        <p:spPr>
          <a:xfrm rot="0">
            <a:off x="2598952" y="1181100"/>
            <a:ext cx="13338959" cy="1060451"/>
          </a:xfrm>
          <a:prstGeom prst="rect">
            <a:avLst/>
          </a:prstGeom>
        </p:spPr>
        <p:txBody>
          <a:bodyPr anchor="t" rtlCol="false" tIns="0" lIns="0" bIns="0" rIns="0">
            <a:spAutoFit/>
          </a:bodyPr>
          <a:lstStyle/>
          <a:p>
            <a:pPr algn="ctr" marL="0" indent="0" lvl="0">
              <a:lnSpc>
                <a:spcPts val="8000"/>
              </a:lnSpc>
            </a:pPr>
            <a:r>
              <a:rPr lang="en-US" sz="8000" spc="-336">
                <a:solidFill>
                  <a:srgbClr val="3139A8"/>
                </a:solidFill>
                <a:latin typeface="Be Vietnam Ultra-Bold"/>
              </a:rPr>
              <a:t>PROJECT MODULES</a:t>
            </a:r>
          </a:p>
        </p:txBody>
      </p:sp>
      <p:sp>
        <p:nvSpPr>
          <p:cNvPr name="TextBox 4" id="4"/>
          <p:cNvSpPr txBox="true"/>
          <p:nvPr/>
        </p:nvSpPr>
        <p:spPr>
          <a:xfrm rot="0">
            <a:off x="815637" y="8401165"/>
            <a:ext cx="16656725" cy="1122683"/>
          </a:xfrm>
          <a:prstGeom prst="rect">
            <a:avLst/>
          </a:prstGeom>
        </p:spPr>
        <p:txBody>
          <a:bodyPr anchor="t" rtlCol="false" tIns="0" lIns="0" bIns="0" rIns="0">
            <a:spAutoFit/>
          </a:bodyPr>
          <a:lstStyle/>
          <a:p>
            <a:pPr algn="ctr">
              <a:lnSpc>
                <a:spcPts val="4360"/>
              </a:lnSpc>
            </a:pPr>
            <a:r>
              <a:rPr lang="en-US" sz="4000" spc="-168">
                <a:solidFill>
                  <a:srgbClr val="3139A8"/>
                </a:solidFill>
                <a:latin typeface="Be Vietnam Ultra-Bold"/>
              </a:rPr>
              <a:t>There will be three kind of users, Project Manager, Developers and Testers.</a:t>
            </a:r>
          </a:p>
          <a:p>
            <a:pPr algn="ctr">
              <a:lnSpc>
                <a:spcPts val="4360"/>
              </a:lnSpc>
              <a:spcBef>
                <a:spcPct val="0"/>
              </a:spcBef>
            </a:pPr>
            <a:r>
              <a:rPr lang="en-US" sz="4000" spc="-168">
                <a:solidFill>
                  <a:srgbClr val="3139A8"/>
                </a:solidFill>
                <a:latin typeface="Be Vietnam Ultra-Bold"/>
              </a:rPr>
              <a:t>Each will have a UID, Name, email, Type of user attributes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641126" y="2523342"/>
            <a:ext cx="15077852" cy="5240317"/>
          </a:xfrm>
          <a:custGeom>
            <a:avLst/>
            <a:gdLst/>
            <a:ahLst/>
            <a:cxnLst/>
            <a:rect r="r" b="b" t="t" l="l"/>
            <a:pathLst>
              <a:path h="5240317" w="15077852">
                <a:moveTo>
                  <a:pt x="0" y="0"/>
                </a:moveTo>
                <a:lnTo>
                  <a:pt x="15077853" y="0"/>
                </a:lnTo>
                <a:lnTo>
                  <a:pt x="15077853" y="5240316"/>
                </a:lnTo>
                <a:lnTo>
                  <a:pt x="0" y="5240316"/>
                </a:lnTo>
                <a:lnTo>
                  <a:pt x="0" y="0"/>
                </a:lnTo>
                <a:close/>
              </a:path>
            </a:pathLst>
          </a:custGeom>
          <a:blipFill>
            <a:blip r:embed="rId2"/>
            <a:stretch>
              <a:fillRect l="0" t="-21559" r="0" b="-21559"/>
            </a:stretch>
          </a:blipFill>
        </p:spPr>
      </p:sp>
      <p:sp>
        <p:nvSpPr>
          <p:cNvPr name="TextBox 3" id="3"/>
          <p:cNvSpPr txBox="true"/>
          <p:nvPr/>
        </p:nvSpPr>
        <p:spPr>
          <a:xfrm rot="0">
            <a:off x="2598952" y="1181100"/>
            <a:ext cx="13338959" cy="1060451"/>
          </a:xfrm>
          <a:prstGeom prst="rect">
            <a:avLst/>
          </a:prstGeom>
        </p:spPr>
        <p:txBody>
          <a:bodyPr anchor="t" rtlCol="false" tIns="0" lIns="0" bIns="0" rIns="0">
            <a:spAutoFit/>
          </a:bodyPr>
          <a:lstStyle/>
          <a:p>
            <a:pPr algn="ctr" marL="0" indent="0" lvl="0">
              <a:lnSpc>
                <a:spcPts val="8000"/>
              </a:lnSpc>
            </a:pPr>
            <a:r>
              <a:rPr lang="en-US" sz="8000" spc="-336">
                <a:solidFill>
                  <a:srgbClr val="3139A8"/>
                </a:solidFill>
                <a:latin typeface="Be Vietnam Ultra-Bold"/>
              </a:rPr>
              <a:t>PROJECT MODULES</a:t>
            </a:r>
          </a:p>
        </p:txBody>
      </p:sp>
      <p:sp>
        <p:nvSpPr>
          <p:cNvPr name="TextBox 4" id="4"/>
          <p:cNvSpPr txBox="true"/>
          <p:nvPr/>
        </p:nvSpPr>
        <p:spPr>
          <a:xfrm rot="0">
            <a:off x="2333793" y="7801758"/>
            <a:ext cx="13283923" cy="2227583"/>
          </a:xfrm>
          <a:prstGeom prst="rect">
            <a:avLst/>
          </a:prstGeom>
        </p:spPr>
        <p:txBody>
          <a:bodyPr anchor="t" rtlCol="false" tIns="0" lIns="0" bIns="0" rIns="0">
            <a:spAutoFit/>
          </a:bodyPr>
          <a:lstStyle/>
          <a:p>
            <a:pPr algn="ctr">
              <a:lnSpc>
                <a:spcPts val="4360"/>
              </a:lnSpc>
            </a:pPr>
            <a:r>
              <a:rPr lang="en-US" sz="4000" spc="-168">
                <a:solidFill>
                  <a:srgbClr val="3139A8"/>
                </a:solidFill>
                <a:latin typeface="Be Vietnam Bold"/>
              </a:rPr>
              <a:t>Apart from this a team will consist of the follwing members</a:t>
            </a:r>
          </a:p>
          <a:p>
            <a:pPr algn="ctr" marL="863651" indent="-431826" lvl="1">
              <a:lnSpc>
                <a:spcPts val="4360"/>
              </a:lnSpc>
              <a:buFont typeface="Arial"/>
              <a:buChar char="•"/>
            </a:pPr>
            <a:r>
              <a:rPr lang="en-US" sz="4000" spc="-168">
                <a:solidFill>
                  <a:srgbClr val="3139A8"/>
                </a:solidFill>
                <a:latin typeface="Be Vietnam Bold"/>
              </a:rPr>
              <a:t>a single project manager</a:t>
            </a:r>
          </a:p>
          <a:p>
            <a:pPr algn="ctr" marL="863651" indent="-431826" lvl="1">
              <a:lnSpc>
                <a:spcPts val="4360"/>
              </a:lnSpc>
              <a:buFont typeface="Arial"/>
              <a:buChar char="•"/>
            </a:pPr>
            <a:r>
              <a:rPr lang="en-US" sz="4000" spc="-168">
                <a:solidFill>
                  <a:srgbClr val="3139A8"/>
                </a:solidFill>
                <a:latin typeface="Be Vietnam Bold"/>
              </a:rPr>
              <a:t>multiple developers</a:t>
            </a:r>
          </a:p>
          <a:p>
            <a:pPr algn="ctr" marL="863651" indent="-431826" lvl="1">
              <a:lnSpc>
                <a:spcPts val="4360"/>
              </a:lnSpc>
              <a:spcBef>
                <a:spcPct val="0"/>
              </a:spcBef>
              <a:buFont typeface="Arial"/>
              <a:buChar char="•"/>
            </a:pPr>
            <a:r>
              <a:rPr lang="en-US" sz="4000" spc="-168">
                <a:solidFill>
                  <a:srgbClr val="3139A8"/>
                </a:solidFill>
                <a:latin typeface="Be Vietnam Bold"/>
              </a:rPr>
              <a:t>a single tester</a:t>
            </a:r>
            <a:r>
              <a:rPr lang="en-US" sz="4000" spc="-168">
                <a:solidFill>
                  <a:srgbClr val="3139A8"/>
                </a:solidFill>
                <a:latin typeface="Be Vietnam Bold"/>
              </a:rPr>
              <a:t> </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3006498"/>
            <a:ext cx="11540269" cy="7280502"/>
          </a:xfrm>
          <a:custGeom>
            <a:avLst/>
            <a:gdLst/>
            <a:ahLst/>
            <a:cxnLst/>
            <a:rect r="r" b="b" t="t" l="l"/>
            <a:pathLst>
              <a:path h="7280502" w="11540269">
                <a:moveTo>
                  <a:pt x="0" y="0"/>
                </a:moveTo>
                <a:lnTo>
                  <a:pt x="11540269" y="0"/>
                </a:lnTo>
                <a:lnTo>
                  <a:pt x="11540269" y="7280502"/>
                </a:lnTo>
                <a:lnTo>
                  <a:pt x="0" y="7280502"/>
                </a:lnTo>
                <a:lnTo>
                  <a:pt x="0" y="0"/>
                </a:lnTo>
                <a:close/>
              </a:path>
            </a:pathLst>
          </a:custGeom>
          <a:blipFill>
            <a:blip r:embed="rId2"/>
            <a:stretch>
              <a:fillRect l="-19922" t="0" r="-26175" b="0"/>
            </a:stretch>
          </a:blipFill>
        </p:spPr>
      </p:sp>
      <p:sp>
        <p:nvSpPr>
          <p:cNvPr name="TextBox 3" id="3"/>
          <p:cNvSpPr txBox="true"/>
          <p:nvPr/>
        </p:nvSpPr>
        <p:spPr>
          <a:xfrm rot="0">
            <a:off x="660897" y="879475"/>
            <a:ext cx="7145417" cy="1476375"/>
          </a:xfrm>
          <a:prstGeom prst="rect">
            <a:avLst/>
          </a:prstGeom>
        </p:spPr>
        <p:txBody>
          <a:bodyPr anchor="t" rtlCol="false" tIns="0" lIns="0" bIns="0" rIns="0">
            <a:spAutoFit/>
          </a:bodyPr>
          <a:lstStyle/>
          <a:p>
            <a:pPr marL="0" indent="0" lvl="0">
              <a:lnSpc>
                <a:spcPts val="10950"/>
              </a:lnSpc>
            </a:pPr>
            <a:r>
              <a:rPr lang="en-US" sz="10950">
                <a:solidFill>
                  <a:srgbClr val="000000"/>
                </a:solidFill>
                <a:latin typeface="Moonlight Bold"/>
              </a:rPr>
              <a:t>UML DIAGRAMS</a:t>
            </a:r>
          </a:p>
        </p:txBody>
      </p:sp>
      <p:sp>
        <p:nvSpPr>
          <p:cNvPr name="TextBox 4" id="4"/>
          <p:cNvSpPr txBox="true"/>
          <p:nvPr/>
        </p:nvSpPr>
        <p:spPr>
          <a:xfrm rot="0">
            <a:off x="12433326" y="2958873"/>
            <a:ext cx="5193777" cy="6099380"/>
          </a:xfrm>
          <a:prstGeom prst="rect">
            <a:avLst/>
          </a:prstGeom>
        </p:spPr>
        <p:txBody>
          <a:bodyPr anchor="t" rtlCol="false" tIns="0" lIns="0" bIns="0" rIns="0">
            <a:spAutoFit/>
          </a:bodyPr>
          <a:lstStyle/>
          <a:p>
            <a:pPr algn="l" marL="0" indent="0" lvl="0">
              <a:lnSpc>
                <a:spcPts val="2438"/>
              </a:lnSpc>
              <a:spcBef>
                <a:spcPct val="0"/>
              </a:spcBef>
            </a:pPr>
            <a:r>
              <a:rPr lang="en-US" sz="1741">
                <a:solidFill>
                  <a:srgbClr val="000000"/>
                </a:solidFill>
                <a:latin typeface="Poppins Bold"/>
              </a:rPr>
              <a:t>The elements are like components which can be associated in different ways to make a complete UML picture, which is known as a diagram. Thus, it is very important to understand the different diagrams to implement the knowledge in real-life systems.</a:t>
            </a:r>
          </a:p>
          <a:p>
            <a:pPr algn="l" marL="0" indent="0" lvl="0">
              <a:lnSpc>
                <a:spcPts val="2438"/>
              </a:lnSpc>
              <a:spcBef>
                <a:spcPct val="0"/>
              </a:spcBef>
            </a:pPr>
            <a:r>
              <a:rPr lang="en-US" sz="1741">
                <a:solidFill>
                  <a:srgbClr val="000000"/>
                </a:solidFill>
                <a:latin typeface="Poppins Bold"/>
              </a:rPr>
              <a:t>Any complex system is best understood by making some kind of diagrams or pictures. These diagrams have a better impact on our understanding. If we look around, we will realize that diagrams are not a new concept but it is used widely in different forms in different industries.</a:t>
            </a:r>
          </a:p>
          <a:p>
            <a:pPr algn="l" marL="0" indent="0" lvl="0">
              <a:lnSpc>
                <a:spcPts val="2438"/>
              </a:lnSpc>
              <a:spcBef>
                <a:spcPct val="0"/>
              </a:spcBef>
            </a:pPr>
            <a:r>
              <a:rPr lang="en-US" sz="1741">
                <a:solidFill>
                  <a:srgbClr val="000000"/>
                </a:solidFill>
                <a:latin typeface="Poppins Bold"/>
              </a:rPr>
              <a:t>We prepare UML diagrams to understand the system in a better and simple way. A single diagram is not enough to cover all the aspects of the system. UML defines various kinds of diagrams to cover most of the aspects of a system.</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9544050" y="1578856"/>
            <a:ext cx="6948341" cy="7129287"/>
          </a:xfrm>
          <a:prstGeom prst="rect">
            <a:avLst/>
          </a:prstGeom>
          <a:solidFill>
            <a:srgbClr val="000000"/>
          </a:solidFill>
        </p:spPr>
      </p:sp>
      <p:sp>
        <p:nvSpPr>
          <p:cNvPr name="Freeform 3" id="3"/>
          <p:cNvSpPr/>
          <p:nvPr/>
        </p:nvSpPr>
        <p:spPr>
          <a:xfrm flipH="false" flipV="false" rot="0">
            <a:off x="9836870" y="1881188"/>
            <a:ext cx="6362700" cy="6524625"/>
          </a:xfrm>
          <a:custGeom>
            <a:avLst/>
            <a:gdLst/>
            <a:ahLst/>
            <a:cxnLst/>
            <a:rect r="r" b="b" t="t" l="l"/>
            <a:pathLst>
              <a:path h="6524625" w="6362700">
                <a:moveTo>
                  <a:pt x="0" y="0"/>
                </a:moveTo>
                <a:lnTo>
                  <a:pt x="6362700" y="0"/>
                </a:lnTo>
                <a:lnTo>
                  <a:pt x="6362700" y="6524624"/>
                </a:lnTo>
                <a:lnTo>
                  <a:pt x="0" y="6524624"/>
                </a:lnTo>
                <a:lnTo>
                  <a:pt x="0" y="0"/>
                </a:lnTo>
                <a:close/>
              </a:path>
            </a:pathLst>
          </a:custGeom>
          <a:blipFill>
            <a:blip r:embed="rId2"/>
            <a:stretch>
              <a:fillRect l="0" t="0" r="0" b="-118"/>
            </a:stretch>
          </a:blipFill>
        </p:spPr>
      </p:sp>
      <p:sp>
        <p:nvSpPr>
          <p:cNvPr name="TextBox 4" id="4"/>
          <p:cNvSpPr txBox="true"/>
          <p:nvPr/>
        </p:nvSpPr>
        <p:spPr>
          <a:xfrm rot="0">
            <a:off x="2247900" y="2516265"/>
            <a:ext cx="5392349" cy="2041208"/>
          </a:xfrm>
          <a:prstGeom prst="rect">
            <a:avLst/>
          </a:prstGeom>
        </p:spPr>
        <p:txBody>
          <a:bodyPr anchor="t" rtlCol="false" tIns="0" lIns="0" bIns="0" rIns="0">
            <a:spAutoFit/>
          </a:bodyPr>
          <a:lstStyle/>
          <a:p>
            <a:pPr marL="0" indent="0" lvl="0">
              <a:lnSpc>
                <a:spcPts val="8242"/>
              </a:lnSpc>
            </a:pPr>
            <a:r>
              <a:rPr lang="en-US" sz="5887" u="none">
                <a:solidFill>
                  <a:srgbClr val="000000"/>
                </a:solidFill>
                <a:latin typeface="Canva Sans"/>
              </a:rPr>
              <a:t>Class Diagram for the project</a:t>
            </a:r>
          </a:p>
        </p:txBody>
      </p:sp>
      <p:sp>
        <p:nvSpPr>
          <p:cNvPr name="TextBox 5" id="5"/>
          <p:cNvSpPr txBox="true"/>
          <p:nvPr/>
        </p:nvSpPr>
        <p:spPr>
          <a:xfrm rot="0">
            <a:off x="2247900" y="5305665"/>
            <a:ext cx="4697324" cy="2065020"/>
          </a:xfrm>
          <a:prstGeom prst="rect">
            <a:avLst/>
          </a:prstGeom>
        </p:spPr>
        <p:txBody>
          <a:bodyPr anchor="t" rtlCol="false" tIns="0" lIns="0" bIns="0" rIns="0">
            <a:spAutoFit/>
          </a:bodyPr>
          <a:lstStyle/>
          <a:p>
            <a:pPr algn="l" marL="0" indent="0" lvl="0">
              <a:lnSpc>
                <a:spcPts val="4199"/>
              </a:lnSpc>
            </a:pPr>
            <a:r>
              <a:rPr lang="en-US" sz="2799" u="none">
                <a:solidFill>
                  <a:srgbClr val="000000"/>
                </a:solidFill>
                <a:latin typeface="Canva Sans"/>
              </a:rPr>
              <a:t>Here we have shown all the beans classes along with the dao and their interconnection</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2355850"/>
            <a:ext cx="11540269" cy="7280502"/>
          </a:xfrm>
          <a:custGeom>
            <a:avLst/>
            <a:gdLst/>
            <a:ahLst/>
            <a:cxnLst/>
            <a:rect r="r" b="b" t="t" l="l"/>
            <a:pathLst>
              <a:path h="7280502" w="11540269">
                <a:moveTo>
                  <a:pt x="0" y="0"/>
                </a:moveTo>
                <a:lnTo>
                  <a:pt x="11540269" y="0"/>
                </a:lnTo>
                <a:lnTo>
                  <a:pt x="11540269" y="7280502"/>
                </a:lnTo>
                <a:lnTo>
                  <a:pt x="0" y="7280502"/>
                </a:lnTo>
                <a:lnTo>
                  <a:pt x="0" y="0"/>
                </a:lnTo>
                <a:close/>
              </a:path>
            </a:pathLst>
          </a:custGeom>
          <a:blipFill>
            <a:blip r:embed="rId2"/>
            <a:stretch>
              <a:fillRect l="-6008" t="0" r="-6272" b="0"/>
            </a:stretch>
          </a:blipFill>
        </p:spPr>
      </p:sp>
      <p:sp>
        <p:nvSpPr>
          <p:cNvPr name="TextBox 3" id="3"/>
          <p:cNvSpPr txBox="true"/>
          <p:nvPr/>
        </p:nvSpPr>
        <p:spPr>
          <a:xfrm rot="0">
            <a:off x="660897" y="879475"/>
            <a:ext cx="7145417" cy="1476375"/>
          </a:xfrm>
          <a:prstGeom prst="rect">
            <a:avLst/>
          </a:prstGeom>
        </p:spPr>
        <p:txBody>
          <a:bodyPr anchor="t" rtlCol="false" tIns="0" lIns="0" bIns="0" rIns="0">
            <a:spAutoFit/>
          </a:bodyPr>
          <a:lstStyle/>
          <a:p>
            <a:pPr marL="0" indent="0" lvl="0">
              <a:lnSpc>
                <a:spcPts val="10950"/>
              </a:lnSpc>
            </a:pPr>
            <a:r>
              <a:rPr lang="en-US" sz="10950">
                <a:solidFill>
                  <a:srgbClr val="000000"/>
                </a:solidFill>
                <a:latin typeface="Moonlight Bold"/>
              </a:rPr>
              <a:t>ER </a:t>
            </a:r>
            <a:r>
              <a:rPr lang="en-US" sz="10950">
                <a:solidFill>
                  <a:srgbClr val="000000"/>
                </a:solidFill>
                <a:latin typeface="Moonlight Bold"/>
              </a:rPr>
              <a:t>DIAGRAMS</a:t>
            </a:r>
          </a:p>
        </p:txBody>
      </p:sp>
      <p:sp>
        <p:nvSpPr>
          <p:cNvPr name="TextBox 4" id="4"/>
          <p:cNvSpPr txBox="true"/>
          <p:nvPr/>
        </p:nvSpPr>
        <p:spPr>
          <a:xfrm rot="0">
            <a:off x="12413057" y="3931801"/>
            <a:ext cx="5193777" cy="4575380"/>
          </a:xfrm>
          <a:prstGeom prst="rect">
            <a:avLst/>
          </a:prstGeom>
        </p:spPr>
        <p:txBody>
          <a:bodyPr anchor="t" rtlCol="false" tIns="0" lIns="0" bIns="0" rIns="0">
            <a:spAutoFit/>
          </a:bodyPr>
          <a:lstStyle/>
          <a:p>
            <a:pPr algn="l" marL="0" indent="0" lvl="0">
              <a:lnSpc>
                <a:spcPts val="2438"/>
              </a:lnSpc>
              <a:spcBef>
                <a:spcPct val="0"/>
              </a:spcBef>
            </a:pPr>
            <a:r>
              <a:rPr lang="en-US" sz="1741">
                <a:solidFill>
                  <a:srgbClr val="000000"/>
                </a:solidFill>
                <a:latin typeface="Poppins Bold"/>
              </a:rPr>
              <a:t>An Entity Relationship (ER) Diagram is a type of flowchart that illustrates how “entities” such as people, objects or concepts relate to each other within a system. ER Diagrams are most often used to design or debug relational databases in the fields of software engineering, business information systems, education and research. Also known as ERDs or ER Models, they use a defined set of symbols such as rectangles, diamonds, ovals and connecting lines to depict the interconnectedness of entities, relationships and their attributes. They mirror grammatical structure, with entities as nouns and relationships as verbs.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DAFucKF5dgk</dc:identifier>
  <dcterms:modified xsi:type="dcterms:W3CDTF">2011-08-01T06:04:30Z</dcterms:modified>
  <cp:revision>1</cp:revision>
  <dc:title>Presented by: WFS Hyd 2 team 2</dc:title>
</cp:coreProperties>
</file>